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6"/>
  </p:notesMasterIdLst>
  <p:handoutMasterIdLst>
    <p:handoutMasterId r:id="rId37"/>
  </p:handoutMasterIdLst>
  <p:sldIdLst>
    <p:sldId id="256" r:id="rId3"/>
    <p:sldId id="257" r:id="rId4"/>
    <p:sldId id="282" r:id="rId5"/>
    <p:sldId id="258" r:id="rId6"/>
    <p:sldId id="259" r:id="rId7"/>
    <p:sldId id="260" r:id="rId8"/>
    <p:sldId id="261" r:id="rId9"/>
    <p:sldId id="262" r:id="rId10"/>
    <p:sldId id="291" r:id="rId11"/>
    <p:sldId id="297" r:id="rId12"/>
    <p:sldId id="292" r:id="rId13"/>
    <p:sldId id="319" r:id="rId14"/>
    <p:sldId id="320" r:id="rId15"/>
    <p:sldId id="321" r:id="rId16"/>
    <p:sldId id="322" r:id="rId17"/>
    <p:sldId id="323" r:id="rId18"/>
    <p:sldId id="324" r:id="rId19"/>
    <p:sldId id="281" r:id="rId20"/>
    <p:sldId id="280" r:id="rId21"/>
    <p:sldId id="283" r:id="rId22"/>
    <p:sldId id="286" r:id="rId23"/>
    <p:sldId id="295" r:id="rId24"/>
    <p:sldId id="298" r:id="rId25"/>
    <p:sldId id="299" r:id="rId26"/>
    <p:sldId id="325" r:id="rId27"/>
    <p:sldId id="326" r:id="rId28"/>
    <p:sldId id="327" r:id="rId29"/>
    <p:sldId id="318" r:id="rId30"/>
    <p:sldId id="317" r:id="rId31"/>
    <p:sldId id="328" r:id="rId32"/>
    <p:sldId id="330" r:id="rId33"/>
    <p:sldId id="331" r:id="rId34"/>
    <p:sldId id="329" r:id="rId35"/>
  </p:sldIdLst>
  <p:sldSz cx="10080625" cy="7559675"/>
  <p:notesSz cx="7772400" cy="10058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56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>
            <a:extLst>
              <a:ext uri="{FF2B5EF4-FFF2-40B4-BE49-F238E27FC236}">
                <a16:creationId xmlns:a16="http://schemas.microsoft.com/office/drawing/2014/main" id="{1C28FE6D-34EF-40B5-A5B0-ABAE052FBFB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3438" cy="503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compatLnSpc="0">
            <a:noAutofit/>
          </a:bodyPr>
          <a:lstStyle>
            <a:lvl1pPr eaLnBrk="1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 sz="1400"/>
            </a:pPr>
            <a:endParaRPr lang="en-US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79E2240F-9D7B-4D9A-96F6-EA5B825688CD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8963" y="0"/>
            <a:ext cx="3373437" cy="503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compatLnSpc="0">
            <a:noAutofit/>
          </a:bodyPr>
          <a:lstStyle>
            <a:lvl1pPr algn="r" eaLnBrk="1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 sz="1400"/>
            </a:pPr>
            <a:endParaRPr lang="en-US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53666A96-0512-42D3-8B69-0D09E1E54CB4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163"/>
            <a:ext cx="3373438" cy="5032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compatLnSpc="0">
            <a:noAutofit/>
          </a:bodyPr>
          <a:lstStyle>
            <a:lvl1pPr eaLnBrk="1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 sz="1400"/>
            </a:pPr>
            <a:endParaRPr lang="en-US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31335986-6589-4F7D-B391-FE2EE7697F6D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8963" y="9555163"/>
            <a:ext cx="3373437" cy="5032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compatLnSpc="0">
            <a:noAutofit/>
          </a:bodyPr>
          <a:lstStyle>
            <a:lvl1pPr algn="r" eaLnBrk="1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 sz="1400"/>
            </a:pPr>
            <a:fld id="{C0BE884F-2997-4DAA-9DE6-7E013AFA7A19}" type="slidenum">
              <a:rPr lang="en-US"/>
              <a:pPr>
                <a:defRPr sz="1400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Θέση εικόνας διαφάνειας 1">
            <a:extLst>
              <a:ext uri="{FF2B5EF4-FFF2-40B4-BE49-F238E27FC236}">
                <a16:creationId xmlns:a16="http://schemas.microsoft.com/office/drawing/2014/main" id="{A42C1E0E-340F-4343-B3A3-611008B87644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66B88CA2-DDAE-4DCC-BB15-AFE9A33E769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875" y="4776788"/>
            <a:ext cx="6216650" cy="452596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lvl="0"/>
            <a:endParaRPr lang="en-US" noProof="0"/>
          </a:p>
        </p:txBody>
      </p:sp>
      <p:sp>
        <p:nvSpPr>
          <p:cNvPr id="4" name="Θέση κεφαλίδας 3">
            <a:extLst>
              <a:ext uri="{FF2B5EF4-FFF2-40B4-BE49-F238E27FC236}">
                <a16:creationId xmlns:a16="http://schemas.microsoft.com/office/drawing/2014/main" id="{B868D11E-1F28-4D9B-95CC-2123AC1E78F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3438" cy="50323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lvl="0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226623C5-850A-4663-871C-222F58668F5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8963" y="0"/>
            <a:ext cx="3373437" cy="50323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lvl="0" algn="r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582681FA-3E98-430E-9E01-968FAD7A0F2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163"/>
            <a:ext cx="3373438" cy="5032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noAutofit/>
          </a:bodyPr>
          <a:lstStyle>
            <a:lvl1pPr lvl="0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3900380F-E979-489E-96BB-85F48FDD898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8963" y="9555163"/>
            <a:ext cx="3373437" cy="5032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noAutofit/>
          </a:bodyPr>
          <a:lstStyle>
            <a:lvl1pPr lvl="0" algn="r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fld id="{04386456-E851-41B0-B4C6-8899A23FC94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215900" indent="-215900" algn="l" rtl="0" eaLnBrk="0" fontAlgn="base" hangingPunct="0">
      <a:spcBef>
        <a:spcPct val="30000"/>
      </a:spcBef>
      <a:spcAft>
        <a:spcPct val="0"/>
      </a:spcAft>
      <a:defRPr lang="en-US" sz="2000" kern="1200">
        <a:solidFill>
          <a:schemeClr val="tx1"/>
        </a:solidFill>
        <a:latin typeface="Arial" pitchFamily="18"/>
        <a:cs typeface="Tahoma" pitchFamily="2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Tahoma" panose="020B0604030504040204" pitchFamily="34" charset="0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Tahoma" panose="020B0604030504040204" pitchFamily="34" charset="0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Tahoma" panose="020B0604030504040204" pitchFamily="34" charset="0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Tahoma" panose="020B060403050404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Θέση σημειώσεων 1">
            <a:extLst>
              <a:ext uri="{FF2B5EF4-FFF2-40B4-BE49-F238E27FC236}">
                <a16:creationId xmlns:a16="http://schemas.microsoft.com/office/drawing/2014/main" id="{D5C72EB7-E393-40FA-B270-1157411178C0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527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  <p:sp>
        <p:nvSpPr>
          <p:cNvPr id="6147" name="Θέση εικόνας διαφάνειας 2">
            <a:extLst>
              <a:ext uri="{FF2B5EF4-FFF2-40B4-BE49-F238E27FC236}">
                <a16:creationId xmlns:a16="http://schemas.microsoft.com/office/drawing/2014/main" id="{4B37797B-D703-41B6-B21C-2D42E0CDA2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759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160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999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540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794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45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308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505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475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890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Θέση εικόνας διαφάνειας 1">
            <a:extLst>
              <a:ext uri="{FF2B5EF4-FFF2-40B4-BE49-F238E27FC236}">
                <a16:creationId xmlns:a16="http://schemas.microsoft.com/office/drawing/2014/main" id="{BF7F14C3-8E8A-486B-AA74-39FDD077DD4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Θέση σημειώσεων 2">
            <a:extLst>
              <a:ext uri="{FF2B5EF4-FFF2-40B4-BE49-F238E27FC236}">
                <a16:creationId xmlns:a16="http://schemas.microsoft.com/office/drawing/2014/main" id="{6E77F2FB-99BE-45E0-8F1F-C1076EAF916B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Θέση εικόνας διαφάνειας 1">
            <a:extLst>
              <a:ext uri="{FF2B5EF4-FFF2-40B4-BE49-F238E27FC236}">
                <a16:creationId xmlns:a16="http://schemas.microsoft.com/office/drawing/2014/main" id="{790E98FE-A6E5-4A5E-9198-60DA07BCEA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Θέση σημειώσεων 2">
            <a:extLst>
              <a:ext uri="{FF2B5EF4-FFF2-40B4-BE49-F238E27FC236}">
                <a16:creationId xmlns:a16="http://schemas.microsoft.com/office/drawing/2014/main" id="{AD3ADD4D-3DB9-478F-853B-6816B0139884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456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Θέση εικόνας διαφάνειας 1">
            <a:extLst>
              <a:ext uri="{FF2B5EF4-FFF2-40B4-BE49-F238E27FC236}">
                <a16:creationId xmlns:a16="http://schemas.microsoft.com/office/drawing/2014/main" id="{EA47625F-09F2-41CA-B878-3839BFE2AE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1" name="Θέση σημειώσεων 2">
            <a:extLst>
              <a:ext uri="{FF2B5EF4-FFF2-40B4-BE49-F238E27FC236}">
                <a16:creationId xmlns:a16="http://schemas.microsoft.com/office/drawing/2014/main" id="{8ADC775F-8CD3-4480-B66D-3D6C2ED83372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985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Θέση εικόνας διαφάνειας 1">
            <a:extLst>
              <a:ext uri="{FF2B5EF4-FFF2-40B4-BE49-F238E27FC236}">
                <a16:creationId xmlns:a16="http://schemas.microsoft.com/office/drawing/2014/main" id="{EAAB06DB-D12A-477F-BB7C-A971BB4964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Θέση σημειώσεων 2">
            <a:extLst>
              <a:ext uri="{FF2B5EF4-FFF2-40B4-BE49-F238E27FC236}">
                <a16:creationId xmlns:a16="http://schemas.microsoft.com/office/drawing/2014/main" id="{B9D9FCFA-450D-4FA4-9411-3042C7E60D9C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8603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930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2320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4786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3143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0022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1209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Θέση εικόνας διαφάνειας 1">
            <a:extLst>
              <a:ext uri="{FF2B5EF4-FFF2-40B4-BE49-F238E27FC236}">
                <a16:creationId xmlns:a16="http://schemas.microsoft.com/office/drawing/2014/main" id="{BF7F14C3-8E8A-486B-AA74-39FDD077DD4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Θέση σημειώσεων 2">
            <a:extLst>
              <a:ext uri="{FF2B5EF4-FFF2-40B4-BE49-F238E27FC236}">
                <a16:creationId xmlns:a16="http://schemas.microsoft.com/office/drawing/2014/main" id="{6E77F2FB-99BE-45E0-8F1F-C1076EAF916B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166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Θέση εικόνας διαφάνειας 1">
            <a:extLst>
              <a:ext uri="{FF2B5EF4-FFF2-40B4-BE49-F238E27FC236}">
                <a16:creationId xmlns:a16="http://schemas.microsoft.com/office/drawing/2014/main" id="{BF7F14C3-8E8A-486B-AA74-39FDD077DD4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Θέση σημειώσεων 2">
            <a:extLst>
              <a:ext uri="{FF2B5EF4-FFF2-40B4-BE49-F238E27FC236}">
                <a16:creationId xmlns:a16="http://schemas.microsoft.com/office/drawing/2014/main" id="{6E77F2FB-99BE-45E0-8F1F-C1076EAF916B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8580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Θέση εικόνας διαφάνειας 1">
            <a:extLst>
              <a:ext uri="{FF2B5EF4-FFF2-40B4-BE49-F238E27FC236}">
                <a16:creationId xmlns:a16="http://schemas.microsoft.com/office/drawing/2014/main" id="{BF7F14C3-8E8A-486B-AA74-39FDD077DD4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Θέση σημειώσεων 2">
            <a:extLst>
              <a:ext uri="{FF2B5EF4-FFF2-40B4-BE49-F238E27FC236}">
                <a16:creationId xmlns:a16="http://schemas.microsoft.com/office/drawing/2014/main" id="{6E77F2FB-99BE-45E0-8F1F-C1076EAF916B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3412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Θέση εικόνας διαφάνειας 1">
            <a:extLst>
              <a:ext uri="{FF2B5EF4-FFF2-40B4-BE49-F238E27FC236}">
                <a16:creationId xmlns:a16="http://schemas.microsoft.com/office/drawing/2014/main" id="{EA47625F-09F2-41CA-B878-3839BFE2AE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1" name="Θέση σημειώσεων 2">
            <a:extLst>
              <a:ext uri="{FF2B5EF4-FFF2-40B4-BE49-F238E27FC236}">
                <a16:creationId xmlns:a16="http://schemas.microsoft.com/office/drawing/2014/main" id="{8ADC775F-8CD3-4480-B66D-3D6C2ED83372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9871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Θέση εικόνας διαφάνειας 1">
            <a:extLst>
              <a:ext uri="{FF2B5EF4-FFF2-40B4-BE49-F238E27FC236}">
                <a16:creationId xmlns:a16="http://schemas.microsoft.com/office/drawing/2014/main" id="{43FEB813-3E32-4979-97A5-B68D7987DB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Θέση σημειώσεων 2">
            <a:extLst>
              <a:ext uri="{FF2B5EF4-FFF2-40B4-BE49-F238E27FC236}">
                <a16:creationId xmlns:a16="http://schemas.microsoft.com/office/drawing/2014/main" id="{EE546670-FE63-40EC-B26D-37BEBA42E93E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5987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Θέση εικόνας διαφάνειας 1">
            <a:extLst>
              <a:ext uri="{FF2B5EF4-FFF2-40B4-BE49-F238E27FC236}">
                <a16:creationId xmlns:a16="http://schemas.microsoft.com/office/drawing/2014/main" id="{790E98FE-A6E5-4A5E-9198-60DA07BCEA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Θέση σημειώσεων 2">
            <a:extLst>
              <a:ext uri="{FF2B5EF4-FFF2-40B4-BE49-F238E27FC236}">
                <a16:creationId xmlns:a16="http://schemas.microsoft.com/office/drawing/2014/main" id="{AD3ADD4D-3DB9-478F-853B-6816B0139884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555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Θέση εικόνας διαφάνειας 1">
            <a:extLst>
              <a:ext uri="{FF2B5EF4-FFF2-40B4-BE49-F238E27FC236}">
                <a16:creationId xmlns:a16="http://schemas.microsoft.com/office/drawing/2014/main" id="{790E98FE-A6E5-4A5E-9198-60DA07BCEA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Θέση σημειώσεων 2">
            <a:extLst>
              <a:ext uri="{FF2B5EF4-FFF2-40B4-BE49-F238E27FC236}">
                <a16:creationId xmlns:a16="http://schemas.microsoft.com/office/drawing/2014/main" id="{AD3ADD4D-3DB9-478F-853B-6816B0139884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Θέση εικόνας διαφάνειας 1">
            <a:extLst>
              <a:ext uri="{FF2B5EF4-FFF2-40B4-BE49-F238E27FC236}">
                <a16:creationId xmlns:a16="http://schemas.microsoft.com/office/drawing/2014/main" id="{EA47625F-09F2-41CA-B878-3839BFE2AE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1" name="Θέση σημειώσεων 2">
            <a:extLst>
              <a:ext uri="{FF2B5EF4-FFF2-40B4-BE49-F238E27FC236}">
                <a16:creationId xmlns:a16="http://schemas.microsoft.com/office/drawing/2014/main" id="{8ADC775F-8CD3-4480-B66D-3D6C2ED83372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Θέση εικόνας διαφάνειας 1">
            <a:extLst>
              <a:ext uri="{FF2B5EF4-FFF2-40B4-BE49-F238E27FC236}">
                <a16:creationId xmlns:a16="http://schemas.microsoft.com/office/drawing/2014/main" id="{43FEB813-3E32-4979-97A5-B68D7987DB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Θέση σημειώσεων 2">
            <a:extLst>
              <a:ext uri="{FF2B5EF4-FFF2-40B4-BE49-F238E27FC236}">
                <a16:creationId xmlns:a16="http://schemas.microsoft.com/office/drawing/2014/main" id="{EE546670-FE63-40EC-B26D-37BEBA42E93E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Θέση εικόνας διαφάνειας 1">
            <a:extLst>
              <a:ext uri="{FF2B5EF4-FFF2-40B4-BE49-F238E27FC236}">
                <a16:creationId xmlns:a16="http://schemas.microsoft.com/office/drawing/2014/main" id="{1E98DACD-DCAB-4E18-991F-39F0AB0155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Θέση σημειώσεων 2">
            <a:extLst>
              <a:ext uri="{FF2B5EF4-FFF2-40B4-BE49-F238E27FC236}">
                <a16:creationId xmlns:a16="http://schemas.microsoft.com/office/drawing/2014/main" id="{3927350D-E35F-4082-AEEB-72F0C98C8D7F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Θέση εικόνας διαφάνειας 1">
            <a:extLst>
              <a:ext uri="{FF2B5EF4-FFF2-40B4-BE49-F238E27FC236}">
                <a16:creationId xmlns:a16="http://schemas.microsoft.com/office/drawing/2014/main" id="{EAAB06DB-D12A-477F-BB7C-A971BB4964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Θέση σημειώσεων 2">
            <a:extLst>
              <a:ext uri="{FF2B5EF4-FFF2-40B4-BE49-F238E27FC236}">
                <a16:creationId xmlns:a16="http://schemas.microsoft.com/office/drawing/2014/main" id="{B9D9FCFA-450D-4FA4-9411-3042C7E60D9C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93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/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1D831624-6CEE-4D83-9B1C-024CC47112CA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469B4097-AB7F-43B7-8A04-C7D18AF033AE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CC77025F-2D3E-4CD6-BF39-19EFA5B952AC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371FA2-A4F6-41D4-B5BA-93E28D9C9AE9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1204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49BA2AD1-2C49-45C4-8406-218BCED1E73C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B1B84C5B-2370-426C-B1CB-4516E19DA594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6621F93C-E980-4C43-87E2-26C8ACCB50E7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83849B-DA6B-434B-A1F5-210893623D3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90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7308850" y="1768475"/>
            <a:ext cx="2266950" cy="4384675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503238" y="1768475"/>
            <a:ext cx="6653212" cy="4384675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A31D5858-1185-49CF-BC18-9A519CF06438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B2CF98AF-9E43-43BE-A5C7-1C05A59A40D6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2E0CB4B9-7C25-49EE-9396-C858FB664CE9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42A7D4-50D2-4E3B-A0CE-BDA42E7C01C9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3502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/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7A6DB51A-24C9-4F05-BB56-4BB8DEA50124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49F6DBBD-C7A3-4CD7-BA6E-87A603660F21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EF074F02-AE9D-4584-B138-7AEDC123A69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D589B3-1F9E-41A0-B63A-349ADEDDBFC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8327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A6177B90-F7D7-4FC0-B376-306E686323D6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289FBA87-5314-4993-9D41-8DBD9D8361D9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2CE80B22-876C-4900-85B6-80211BD09D5C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3B1BBA-ED1D-45EF-98FC-E9EB3B990DE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598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E0595678-9093-40D3-97D4-D6EA712230D3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2335FC13-A2F4-4101-8E8C-84AF713F8D73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2D5B6710-09DE-4824-82C3-8B5289F1EF60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06C676-8673-48E7-8CB3-86E14FCB877C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0709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503238" y="2273300"/>
            <a:ext cx="4459287" cy="4384675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5114925" y="2273300"/>
            <a:ext cx="4460875" cy="4384675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7E2E86B4-8EDC-4638-8261-69AD1EC9FBB0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F81AC8B4-DC43-4078-98BF-F67F814224B4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20036DAD-1AEC-4583-9A0D-97FCE0BF01FB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D4A43E-8724-403C-A2A2-26AFD3C2BFA9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3630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7" name="Θέση ημερομηνίας 4">
            <a:extLst>
              <a:ext uri="{FF2B5EF4-FFF2-40B4-BE49-F238E27FC236}">
                <a16:creationId xmlns:a16="http://schemas.microsoft.com/office/drawing/2014/main" id="{56704939-AD3E-498B-9EE1-6D9D5F218EE3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Θέση υποσέλιδου 5">
            <a:extLst>
              <a:ext uri="{FF2B5EF4-FFF2-40B4-BE49-F238E27FC236}">
                <a16:creationId xmlns:a16="http://schemas.microsoft.com/office/drawing/2014/main" id="{0CFF2631-FC02-4E45-BF7D-3645F24F6DF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Θέση αριθμού διαφάνειας 6">
            <a:extLst>
              <a:ext uri="{FF2B5EF4-FFF2-40B4-BE49-F238E27FC236}">
                <a16:creationId xmlns:a16="http://schemas.microsoft.com/office/drawing/2014/main" id="{317BD27C-DD7C-438F-BDBC-F8EF3EDC347E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7733A8-DE0B-4EF9-AA30-B2046FF03A4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4311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ημερομηνίας 4">
            <a:extLst>
              <a:ext uri="{FF2B5EF4-FFF2-40B4-BE49-F238E27FC236}">
                <a16:creationId xmlns:a16="http://schemas.microsoft.com/office/drawing/2014/main" id="{4204A650-3319-4583-8965-EE40B3DFA16F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Θέση υποσέλιδου 5">
            <a:extLst>
              <a:ext uri="{FF2B5EF4-FFF2-40B4-BE49-F238E27FC236}">
                <a16:creationId xmlns:a16="http://schemas.microsoft.com/office/drawing/2014/main" id="{E77F7537-9CDA-4EA9-9452-DAA38FF2B79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αριθμού διαφάνειας 6">
            <a:extLst>
              <a:ext uri="{FF2B5EF4-FFF2-40B4-BE49-F238E27FC236}">
                <a16:creationId xmlns:a16="http://schemas.microsoft.com/office/drawing/2014/main" id="{6D7ADF4C-A012-4ABD-95D9-CA60136DD21F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5549A8-3D5A-4A02-BF9F-C55CEF9A590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08944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4">
            <a:extLst>
              <a:ext uri="{FF2B5EF4-FFF2-40B4-BE49-F238E27FC236}">
                <a16:creationId xmlns:a16="http://schemas.microsoft.com/office/drawing/2014/main" id="{50E74FE0-2A54-40BA-B1E8-0C6CAD83D65D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Θέση υποσέλιδου 5">
            <a:extLst>
              <a:ext uri="{FF2B5EF4-FFF2-40B4-BE49-F238E27FC236}">
                <a16:creationId xmlns:a16="http://schemas.microsoft.com/office/drawing/2014/main" id="{F6F0BDE5-80F4-4E49-8268-A8E384D1142D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Θέση αριθμού διαφάνειας 6">
            <a:extLst>
              <a:ext uri="{FF2B5EF4-FFF2-40B4-BE49-F238E27FC236}">
                <a16:creationId xmlns:a16="http://schemas.microsoft.com/office/drawing/2014/main" id="{433E9910-790F-489B-8E7B-3747BE5A90B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A9B1B0-FC3C-4009-A97D-87565A25190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478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49270B95-639B-4D03-A5DB-DA6FEB788D85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38BF53B6-A196-4C65-8862-D434F56E27E9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292A8997-8C4F-4004-8AA1-0A2A1A15B510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C1CBE-FD93-4E17-9059-389153208C1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1130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38451002-9EB8-4AE9-8185-B2A7D8326806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A7C0E8B3-4A3C-4C03-9672-B286FA0F9EF0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E0AC29DD-EFB0-4F3B-871B-744190EB3CB5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B8518E-DE8C-4606-99F7-F9A78BD8A01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81108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62FA989B-08F4-4E3F-AE4B-415F89BD8770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C7668FED-CD16-4803-A056-146402748D1F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770D4045-C8F8-47C8-B1CB-6AC9A8800D25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7931FF-A9C1-48DD-B925-9D4D5E7FC79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70408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A6E843C3-0B53-40F6-9491-BDC9BEE171E4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898785AE-CAC1-4F3C-9964-DF5D3526842B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DDAF9AEC-1612-4949-89CE-1634CFF73910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2614B2-AB36-4A91-852C-08E94236BBD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0885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7308850" y="804863"/>
            <a:ext cx="2266950" cy="5853112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503238" y="804863"/>
            <a:ext cx="6653212" cy="5853112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4A81B8E8-9ADB-4E6D-9284-3CF415135CFA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4DFD7582-308A-40E9-8BE2-DF5661F1C7F8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A272EECD-A7BD-4491-A8E6-09B000B5EEFB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3B227E-FD95-4E20-B471-7917DD69860F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770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8F820760-C3E3-4E5D-ADF3-232EB0DA303B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D2DFF2A2-4973-4B18-8808-F5879C39B078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8CA00DBE-35D4-4B7A-B849-11088C89E702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C45349-521C-443A-8E73-DCCEE8D899E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189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B0F8D1C7-D873-43E4-91E6-4E552E517FC1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89AEB698-5271-456F-BADC-B239CF40A715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EB76BFE4-178D-40B9-BE51-C50D5070DB6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779CAB-A389-409F-8AD8-EFCED1B771E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0828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7" name="Θέση ημερομηνίας 4">
            <a:extLst>
              <a:ext uri="{FF2B5EF4-FFF2-40B4-BE49-F238E27FC236}">
                <a16:creationId xmlns:a16="http://schemas.microsoft.com/office/drawing/2014/main" id="{5CDA04D4-7917-4199-A52C-47814B69EA2C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Θέση υποσέλιδου 5">
            <a:extLst>
              <a:ext uri="{FF2B5EF4-FFF2-40B4-BE49-F238E27FC236}">
                <a16:creationId xmlns:a16="http://schemas.microsoft.com/office/drawing/2014/main" id="{0C5033DF-D22E-4E64-8765-7C9168517A66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Θέση αριθμού διαφάνειας 6">
            <a:extLst>
              <a:ext uri="{FF2B5EF4-FFF2-40B4-BE49-F238E27FC236}">
                <a16:creationId xmlns:a16="http://schemas.microsoft.com/office/drawing/2014/main" id="{53A466F7-89EA-4601-826D-41BA68891B1D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B4D4BF-1D54-4DDC-B1C0-3AE0010E734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6003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ημερομηνίας 4">
            <a:extLst>
              <a:ext uri="{FF2B5EF4-FFF2-40B4-BE49-F238E27FC236}">
                <a16:creationId xmlns:a16="http://schemas.microsoft.com/office/drawing/2014/main" id="{6D292C34-A290-4D39-ACE3-38271CAE39E3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Θέση υποσέλιδου 5">
            <a:extLst>
              <a:ext uri="{FF2B5EF4-FFF2-40B4-BE49-F238E27FC236}">
                <a16:creationId xmlns:a16="http://schemas.microsoft.com/office/drawing/2014/main" id="{59A60879-FC9D-4501-8B71-6E63073AF73F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αριθμού διαφάνειας 6">
            <a:extLst>
              <a:ext uri="{FF2B5EF4-FFF2-40B4-BE49-F238E27FC236}">
                <a16:creationId xmlns:a16="http://schemas.microsoft.com/office/drawing/2014/main" id="{02DD1D1B-F57D-4BF6-9DA5-27B205D3DB3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D0B16D-5A20-4371-9C39-1F48D8895C2F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575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4">
            <a:extLst>
              <a:ext uri="{FF2B5EF4-FFF2-40B4-BE49-F238E27FC236}">
                <a16:creationId xmlns:a16="http://schemas.microsoft.com/office/drawing/2014/main" id="{5EFB31BB-9523-4DE1-A190-5F2D2F60D39E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Θέση υποσέλιδου 5">
            <a:extLst>
              <a:ext uri="{FF2B5EF4-FFF2-40B4-BE49-F238E27FC236}">
                <a16:creationId xmlns:a16="http://schemas.microsoft.com/office/drawing/2014/main" id="{B9A9BB9B-F43D-4B9C-82AA-57A678474AED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Θέση αριθμού διαφάνειας 6">
            <a:extLst>
              <a:ext uri="{FF2B5EF4-FFF2-40B4-BE49-F238E27FC236}">
                <a16:creationId xmlns:a16="http://schemas.microsoft.com/office/drawing/2014/main" id="{86400EF2-CC14-4FB9-94D0-02CECF194DF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F99A68-5B06-4B45-9A5A-4BAF21BF845F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4513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A340E72A-0B7E-4E1B-81FB-87CABE6AA3B4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34A03B04-1759-44A1-AE05-8F3963170684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266CAD2E-09CF-498F-9172-720A8DEFC0F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B1D24E-3323-497B-95C3-EDA3FA552F3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3442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21E74582-2DC9-4DDD-84F1-9FC926A02F9B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FC05C97D-58F9-41F8-9E20-F6836E014A02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94AC366A-1617-4FCE-80AD-28195DADE1F5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0D302D-EC99-4CF6-A921-0964D0D1817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5191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4EB2B1-AEEB-4EFC-92A4-7F7F4C3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58400" cy="754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Θέση τίτλου 2">
            <a:extLst>
              <a:ext uri="{FF2B5EF4-FFF2-40B4-BE49-F238E27FC236}">
                <a16:creationId xmlns:a16="http://schemas.microsoft.com/office/drawing/2014/main" id="{526CB620-00A1-4F7E-87C9-B4FA5AD8AB00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478213" y="2482850"/>
            <a:ext cx="564197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1028" name="Θέση υπότιτλου 3">
            <a:extLst>
              <a:ext uri="{FF2B5EF4-FFF2-40B4-BE49-F238E27FC236}">
                <a16:creationId xmlns:a16="http://schemas.microsoft.com/office/drawing/2014/main" id="{E4F4C5F9-90E7-4FEF-8192-B600079B927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910138" y="3854450"/>
            <a:ext cx="4210050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>
              <a:spcAft>
                <a:spcPts val="1413"/>
              </a:spcAft>
            </a:pPr>
            <a:endParaRPr lang="en-US" altLang="en-US" sz="3200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  <p:sp>
        <p:nvSpPr>
          <p:cNvPr id="1029" name="Θέση υπότιτλου 3">
            <a:extLst>
              <a:ext uri="{FF2B5EF4-FFF2-40B4-BE49-F238E27FC236}">
                <a16:creationId xmlns:a16="http://schemas.microsoft.com/office/drawing/2014/main" id="{F0B37322-A7D4-4DD7-9C0D-35D298CD329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910138" y="3854450"/>
            <a:ext cx="4210050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>
              <a:spcAft>
                <a:spcPts val="1413"/>
              </a:spcAft>
            </a:pPr>
            <a:endParaRPr lang="en-US" altLang="en-US" sz="3200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8C9DDCB4-37BF-4833-8AFE-C4579DF26391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288925" y="6994525"/>
            <a:ext cx="1677988" cy="5222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lvl="0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Century Gothic" pitchFamily="34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8D4C7235-14B1-471D-9315-DF6ADCB62D9D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948113" y="6994525"/>
            <a:ext cx="2022475" cy="5222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lvl="0" algn="ctr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Century Gothic" pitchFamily="34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DF2D629-A185-4F1A-A064-2E56CCC5DDD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953375" y="6994525"/>
            <a:ext cx="1803400" cy="5222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lvl="0" algn="r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Century Gothic" pitchFamily="34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fld id="{662A3B94-8964-471E-9E74-0B16468DB0A2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1033" name="Θέση κειμένου 7">
            <a:extLst>
              <a:ext uri="{FF2B5EF4-FFF2-40B4-BE49-F238E27FC236}">
                <a16:creationId xmlns:a16="http://schemas.microsoft.com/office/drawing/2014/main" id="{B3279624-D368-413F-81C8-5F60D050FF2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72562" cy="438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n-US"/>
              <a:t>Στυλ κειμένου υποδείγματος</a:t>
            </a:r>
          </a:p>
          <a:p>
            <a:pPr lvl="1"/>
            <a:r>
              <a:rPr lang="el-GR" altLang="en-US"/>
              <a:t>Δεύτερο επίπεδο</a:t>
            </a:r>
          </a:p>
          <a:p>
            <a:pPr lvl="2"/>
            <a:r>
              <a:rPr lang="el-GR" altLang="en-US"/>
              <a:t>Τρίτο επίπεδο</a:t>
            </a:r>
          </a:p>
          <a:p>
            <a:pPr lvl="3"/>
            <a:r>
              <a:rPr lang="el-GR" altLang="en-US"/>
              <a:t>Τέταρτο επίπεδο</a:t>
            </a:r>
          </a:p>
          <a:p>
            <a:pPr lvl="4"/>
            <a:r>
              <a:rPr lang="el-GR" altLang="en-US"/>
              <a:t>Πέμπτο επίπεδο</a:t>
            </a: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/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lang="en-US" sz="4400" kern="1200">
          <a:solidFill>
            <a:srgbClr val="FFFFFF"/>
          </a:solidFill>
          <a:latin typeface="Source Sans Pro" pitchFamily="34"/>
          <a:cs typeface="Tahoma" pitchFamily="2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Source Sans Pro" panose="020B0503030403020204" pitchFamily="34" charset="0"/>
          <a:cs typeface="Tahoma" panose="020B0604030504040204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Source Sans Pro" panose="020B0503030403020204" pitchFamily="34" charset="0"/>
          <a:cs typeface="Tahoma" panose="020B0604030504040204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Source Sans Pro" panose="020B0503030403020204" pitchFamily="34" charset="0"/>
          <a:cs typeface="Tahoma" panose="020B0604030504040204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Source Sans Pro" panose="020B0503030403020204" pitchFamily="34" charset="0"/>
          <a:cs typeface="Tahoma" panose="020B0604030504040204" pitchFamily="34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Source Sans Pro" panose="020B0503030403020204" pitchFamily="34" charset="0"/>
          <a:cs typeface="Tahoma" panose="020B0604030504040204" pitchFamily="34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Source Sans Pro" panose="020B0503030403020204" pitchFamily="34" charset="0"/>
          <a:cs typeface="Tahoma" panose="020B0604030504040204" pitchFamily="34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Source Sans Pro" panose="020B0503030403020204" pitchFamily="34" charset="0"/>
          <a:cs typeface="Tahoma" panose="020B0604030504040204" pitchFamily="34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Source Sans Pro" panose="020B0503030403020204" pitchFamily="34" charset="0"/>
          <a:cs typeface="Tahoma" panose="020B0604030504040204" pitchFamily="34" charset="0"/>
        </a:defRPr>
      </a:lvl9pPr>
    </p:titleStyle>
    <p:bodyStyle>
      <a:lvl1pPr algn="l" rtl="0" eaLnBrk="0" fontAlgn="base" hangingPunct="0">
        <a:spcBef>
          <a:spcPct val="0"/>
        </a:spcBef>
        <a:spcAft>
          <a:spcPts val="1413"/>
        </a:spcAft>
        <a:defRPr lang="en-US" sz="3200" kern="1200">
          <a:solidFill>
            <a:schemeClr val="tx1"/>
          </a:solidFill>
          <a:latin typeface="Arial" pitchFamily="18"/>
          <a:cs typeface="Tahoma" pitchFamily="2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7460920-1D61-4D01-9A44-74D822819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72688" cy="754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Θέση τίτλου 2">
            <a:extLst>
              <a:ext uri="{FF2B5EF4-FFF2-40B4-BE49-F238E27FC236}">
                <a16:creationId xmlns:a16="http://schemas.microsoft.com/office/drawing/2014/main" id="{0669244A-9162-445F-BAFA-72B2BC30A2D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03238" y="804863"/>
            <a:ext cx="9072562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2052" name="Θέση κειμένου 3">
            <a:extLst>
              <a:ext uri="{FF2B5EF4-FFF2-40B4-BE49-F238E27FC236}">
                <a16:creationId xmlns:a16="http://schemas.microsoft.com/office/drawing/2014/main" id="{E86C8E6E-712D-460B-8D00-88DAD85516F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2273300"/>
            <a:ext cx="9072562" cy="438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n-US"/>
              <a:t>Στυλ κειμένου υποδείγματος</a:t>
            </a:r>
          </a:p>
          <a:p>
            <a:pPr lvl="1"/>
            <a:r>
              <a:rPr lang="el-GR" altLang="en-US"/>
              <a:t>Δεύτερο επίπεδο</a:t>
            </a:r>
          </a:p>
          <a:p>
            <a:pPr lvl="2"/>
            <a:r>
              <a:rPr lang="el-GR" altLang="en-US"/>
              <a:t>Τρίτο επίπεδο</a:t>
            </a:r>
          </a:p>
          <a:p>
            <a:pPr lvl="3"/>
            <a:r>
              <a:rPr lang="el-GR" altLang="en-US"/>
              <a:t>Τέταρτο επίπεδο</a:t>
            </a:r>
          </a:p>
          <a:p>
            <a:pPr lvl="4"/>
            <a:r>
              <a:rPr lang="el-GR" altLang="en-US"/>
              <a:t>Πέμπτο επίπεδο</a:t>
            </a:r>
            <a:endParaRPr lang="en-US" altLang="en-US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F4F5AD14-BAB1-4487-84D5-401E2AC5900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288925" y="6994525"/>
            <a:ext cx="1676400" cy="5222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lvl="0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Century Gothic" pitchFamily="34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1AC692D1-8BFE-442E-86B6-228876EEC4D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948113" y="6994525"/>
            <a:ext cx="2022475" cy="5222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lvl="0" algn="ctr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Century Gothic" pitchFamily="34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DBBE425A-40AD-453F-B7D0-51E036949C1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953375" y="6994525"/>
            <a:ext cx="1803400" cy="5222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lvl="0" algn="r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Century Gothic" pitchFamily="34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fld id="{AC8BB690-71D7-4A2B-8CF7-BC74E76FACF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 spd="slow"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3200" kern="1200">
          <a:solidFill>
            <a:srgbClr val="3399FF"/>
          </a:solidFill>
          <a:latin typeface="Source Sans Pro" pitchFamily="34"/>
          <a:cs typeface="Tahoma" pitchFamily="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99FF"/>
          </a:solidFill>
          <a:latin typeface="Source Sans Pro" panose="020B0503030403020204" pitchFamily="34" charset="0"/>
          <a:cs typeface="Tahom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99FF"/>
          </a:solidFill>
          <a:latin typeface="Source Sans Pro" panose="020B0503030403020204" pitchFamily="34" charset="0"/>
          <a:cs typeface="Tahom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99FF"/>
          </a:solidFill>
          <a:latin typeface="Source Sans Pro" panose="020B0503030403020204" pitchFamily="34" charset="0"/>
          <a:cs typeface="Tahom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99FF"/>
          </a:solidFill>
          <a:latin typeface="Source Sans Pro" panose="020B0503030403020204" pitchFamily="34" charset="0"/>
          <a:cs typeface="Tahoma" panose="020B060403050404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99FF"/>
          </a:solidFill>
          <a:latin typeface="Source Sans Pro" panose="020B0503030403020204" pitchFamily="34" charset="0"/>
          <a:cs typeface="Tahoma" panose="020B060403050404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99FF"/>
          </a:solidFill>
          <a:latin typeface="Source Sans Pro" panose="020B0503030403020204" pitchFamily="34" charset="0"/>
          <a:cs typeface="Tahoma" panose="020B060403050404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99FF"/>
          </a:solidFill>
          <a:latin typeface="Source Sans Pro" panose="020B0503030403020204" pitchFamily="34" charset="0"/>
          <a:cs typeface="Tahoma" panose="020B060403050404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99FF"/>
          </a:solidFill>
          <a:latin typeface="Source Sans Pro" panose="020B0503030403020204" pitchFamily="34" charset="0"/>
          <a:cs typeface="Tahoma" panose="020B0604030504040204" pitchFamily="34" charset="0"/>
        </a:defRPr>
      </a:lvl9pPr>
    </p:titleStyle>
    <p:bodyStyle>
      <a:lvl1pPr algn="l" rtl="0" eaLnBrk="0" fontAlgn="base" hangingPunct="0">
        <a:spcBef>
          <a:spcPct val="0"/>
        </a:spcBef>
        <a:spcAft>
          <a:spcPts val="1413"/>
        </a:spcAft>
        <a:defRPr lang="en-US" sz="2200" kern="1200">
          <a:solidFill>
            <a:srgbClr val="000000"/>
          </a:solidFill>
          <a:latin typeface="Source Sans Pro" pitchFamily="34"/>
          <a:cs typeface="Tahoma" pitchFamily="2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Τίτλος 1">
            <a:extLst>
              <a:ext uri="{FF2B5EF4-FFF2-40B4-BE49-F238E27FC236}">
                <a16:creationId xmlns:a16="http://schemas.microsoft.com/office/drawing/2014/main" id="{5A2400CB-4A8C-4F42-8639-373CDD681982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3824288" y="2844800"/>
            <a:ext cx="5643562" cy="1106488"/>
          </a:xfrm>
        </p:spPr>
        <p:txBody>
          <a:bodyPr wrap="square">
            <a:spAutoFit/>
          </a:bodyPr>
          <a:lstStyle/>
          <a:p>
            <a:pPr eaLnBrk="1"/>
            <a:r>
              <a:rPr lang="el-GR" altLang="en-US" sz="3600">
                <a:latin typeface="Arial" panose="020B0604020202020204" pitchFamily="34" charset="0"/>
                <a:cs typeface="Arial" panose="020B0604020202020204" pitchFamily="34" charset="0"/>
              </a:rPr>
              <a:t>Υπολογιστική Νοημοσύνη</a:t>
            </a:r>
            <a:br>
              <a:rPr lang="el-GR" altLang="en-US" sz="3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l-GR" altLang="en-US" sz="3600">
                <a:latin typeface="Arial" panose="020B0604020202020204" pitchFamily="34" charset="0"/>
                <a:cs typeface="Arial" panose="020B0604020202020204" pitchFamily="34" charset="0"/>
              </a:rPr>
              <a:t>Εργασίες</a:t>
            </a:r>
          </a:p>
        </p:txBody>
      </p:sp>
      <p:sp>
        <p:nvSpPr>
          <p:cNvPr id="5123" name="Υπότιτλος 2">
            <a:extLst>
              <a:ext uri="{FF2B5EF4-FFF2-40B4-BE49-F238E27FC236}">
                <a16:creationId xmlns:a16="http://schemas.microsoft.com/office/drawing/2014/main" id="{CB177872-5FAE-4F73-A8C3-D14055651B82}"/>
              </a:ext>
            </a:extLst>
          </p:cNvPr>
          <p:cNvSpPr txBox="1">
            <a:spLocks noGrp="1" noChangeArrowheads="1"/>
          </p:cNvSpPr>
          <p:nvPr>
            <p:ph type="subTitle" idx="4294967295"/>
          </p:nvPr>
        </p:nvSpPr>
        <p:spPr>
          <a:xfrm>
            <a:off x="5257800" y="4535488"/>
            <a:ext cx="4210050" cy="338137"/>
          </a:xfrm>
        </p:spPr>
        <p:txBody>
          <a:bodyPr wrap="square" anchor="ctr">
            <a:spAutoFit/>
          </a:bodyPr>
          <a:lstStyle/>
          <a:p>
            <a:pPr algn="r" eaLnBrk="1"/>
            <a:r>
              <a:rPr lang="el-GR" altLang="en-US" sz="2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Αλέξανδρος Γαϊτάνης</a:t>
            </a:r>
          </a:p>
        </p:txBody>
      </p:sp>
      <p:sp>
        <p:nvSpPr>
          <p:cNvPr id="5124" name="TextBox 3">
            <a:extLst>
              <a:ext uri="{FF2B5EF4-FFF2-40B4-BE49-F238E27FC236}">
                <a16:creationId xmlns:a16="http://schemas.microsoft.com/office/drawing/2014/main" id="{F8891267-710E-4A04-870B-95ECDC6B4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5856288"/>
            <a:ext cx="4343400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spcAft>
                <a:spcPts val="1413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algn="r" eaLnBrk="1">
              <a:spcAft>
                <a:spcPct val="0"/>
              </a:spcAft>
            </a:pPr>
            <a:r>
              <a:rPr lang="en-US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ΠΜΣ </a:t>
            </a:r>
            <a:r>
              <a:rPr lang="el-GR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στην</a:t>
            </a:r>
            <a:r>
              <a:rPr lang="en-US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Τεχνητή</a:t>
            </a:r>
            <a:r>
              <a:rPr lang="en-US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Νοημοσύνη</a:t>
            </a:r>
            <a:endParaRPr lang="en-US" altLang="en-US" sz="1600">
              <a:solidFill>
                <a:srgbClr val="FFFFFF"/>
              </a:solidFill>
              <a:ea typeface="Lucida Sans Unicode" panose="020B0602030504020204" pitchFamily="34" charset="0"/>
              <a:cs typeface="Arial" panose="020B0604020202020204" pitchFamily="34" charset="0"/>
            </a:endParaRPr>
          </a:p>
          <a:p>
            <a:pPr algn="r" eaLnBrk="1">
              <a:spcAft>
                <a:spcPct val="0"/>
              </a:spcAft>
            </a:pPr>
            <a:r>
              <a:rPr lang="el-GR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Χειμερινό</a:t>
            </a:r>
            <a:r>
              <a:rPr lang="en-US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Εξάμηνο</a:t>
            </a:r>
            <a:r>
              <a:rPr lang="en-US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 2020 - 2021</a:t>
            </a:r>
          </a:p>
          <a:p>
            <a:pPr algn="r" eaLnBrk="1">
              <a:spcAft>
                <a:spcPct val="0"/>
              </a:spcAft>
            </a:pPr>
            <a:r>
              <a:rPr lang="el-GR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Τμήμα</a:t>
            </a:r>
            <a:r>
              <a:rPr lang="en-US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 Πληροφορικής</a:t>
            </a:r>
          </a:p>
          <a:p>
            <a:pPr algn="r" eaLnBrk="1">
              <a:spcAft>
                <a:spcPct val="0"/>
              </a:spcAft>
            </a:pPr>
            <a:r>
              <a:rPr lang="el-GR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Αριστοτέλειο</a:t>
            </a:r>
            <a:r>
              <a:rPr lang="en-US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Πανεπιστήμιο</a:t>
            </a:r>
            <a:r>
              <a:rPr lang="en-US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 Θεσσαλονίκης</a:t>
            </a:r>
          </a:p>
          <a:p>
            <a:pPr algn="r" eaLnBrk="1">
              <a:spcAft>
                <a:spcPct val="0"/>
              </a:spcAft>
            </a:pPr>
            <a:endParaRPr lang="en-US" altLang="en-US" sz="1600">
              <a:solidFill>
                <a:srgbClr val="FFFFFF"/>
              </a:solidFill>
              <a:ea typeface="Lucida Sans Unicode" panose="020B0602030504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SVM – Μεγάλο training set - sklearn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135" y="2270591"/>
            <a:ext cx="3219282" cy="2287522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8732" y="4956943"/>
            <a:ext cx="3221030" cy="2264288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58CFE82A-1776-4A08-85D8-723C219BD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786" y="4932439"/>
            <a:ext cx="3205311" cy="2273718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8157" y="2230787"/>
            <a:ext cx="3205310" cy="2275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503238" y="1960819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kernel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7ABAA-016B-40EA-802E-12ED1DD937C5}"/>
              </a:ext>
            </a:extLst>
          </p:cNvPr>
          <p:cNvSpPr txBox="1"/>
          <p:nvPr/>
        </p:nvSpPr>
        <p:spPr>
          <a:xfrm>
            <a:off x="5039519" y="465095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Sigmoid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086337-6F6B-4E21-8558-CA549AD03935}"/>
              </a:ext>
            </a:extLst>
          </p:cNvPr>
          <p:cNvSpPr txBox="1"/>
          <p:nvPr/>
        </p:nvSpPr>
        <p:spPr>
          <a:xfrm>
            <a:off x="503238" y="465095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RBF kernel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5039519" y="1960819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Polynomial kernel</a:t>
            </a:r>
          </a:p>
        </p:txBody>
      </p:sp>
    </p:spTree>
    <p:extLst>
      <p:ext uri="{BB962C8B-B14F-4D97-AF65-F5344CB8AC3E}">
        <p14:creationId xmlns:p14="http://schemas.microsoft.com/office/powerpoint/2010/main" val="3862983852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SVM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Linear kernel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4340" y="2289511"/>
            <a:ext cx="3273425" cy="2298010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33B127AB-1155-4BD0-B522-FD72C4B83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497" y="4983500"/>
            <a:ext cx="3375112" cy="2366458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6064" y="2243920"/>
            <a:ext cx="3258775" cy="2385402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9414BAEC-DEE5-4D23-A759-AD1159306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0084" y="4938311"/>
            <a:ext cx="3450736" cy="2456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EF20D-8FD9-4343-9633-6C51BC83F2DA}"/>
              </a:ext>
            </a:extLst>
          </p:cNvPr>
          <p:cNvSpPr txBox="1"/>
          <p:nvPr/>
        </p:nvSpPr>
        <p:spPr>
          <a:xfrm>
            <a:off x="503238" y="1928971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SVM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2613E-7524-459F-A47D-2A1E363E8ADA}"/>
              </a:ext>
            </a:extLst>
          </p:cNvPr>
          <p:cNvSpPr txBox="1"/>
          <p:nvPr/>
        </p:nvSpPr>
        <p:spPr>
          <a:xfrm>
            <a:off x="511611" y="4614168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</p:spTree>
    <p:extLst>
      <p:ext uri="{BB962C8B-B14F-4D97-AF65-F5344CB8AC3E}">
        <p14:creationId xmlns:p14="http://schemas.microsoft.com/office/powerpoint/2010/main" val="123991490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SVM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Polynomial kernel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901" y="2289511"/>
            <a:ext cx="3218302" cy="2298010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33B127AB-1155-4BD0-B522-FD72C4B83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497" y="5000371"/>
            <a:ext cx="3375112" cy="2332715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6064" y="2248127"/>
            <a:ext cx="3258775" cy="2376989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9414BAEC-DEE5-4D23-A759-AD1159306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2491" y="4938311"/>
            <a:ext cx="3365922" cy="2456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EF20D-8FD9-4343-9633-6C51BC83F2DA}"/>
              </a:ext>
            </a:extLst>
          </p:cNvPr>
          <p:cNvSpPr txBox="1"/>
          <p:nvPr/>
        </p:nvSpPr>
        <p:spPr>
          <a:xfrm>
            <a:off x="503238" y="1928971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SVM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2613E-7524-459F-A47D-2A1E363E8ADA}"/>
              </a:ext>
            </a:extLst>
          </p:cNvPr>
          <p:cNvSpPr txBox="1"/>
          <p:nvPr/>
        </p:nvSpPr>
        <p:spPr>
          <a:xfrm>
            <a:off x="511611" y="4614168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</p:spTree>
    <p:extLst>
      <p:ext uri="{BB962C8B-B14F-4D97-AF65-F5344CB8AC3E}">
        <p14:creationId xmlns:p14="http://schemas.microsoft.com/office/powerpoint/2010/main" val="2597345864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SVM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RBF kernel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901" y="2290673"/>
            <a:ext cx="3218302" cy="229568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33B127AB-1155-4BD0-B522-FD72C4B83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3719" y="5000371"/>
            <a:ext cx="3274667" cy="2332715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1103" y="2248127"/>
            <a:ext cx="3228697" cy="2376989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9414BAEC-DEE5-4D23-A759-AD1159306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2491" y="4971826"/>
            <a:ext cx="3365922" cy="23898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EF20D-8FD9-4343-9633-6C51BC83F2DA}"/>
              </a:ext>
            </a:extLst>
          </p:cNvPr>
          <p:cNvSpPr txBox="1"/>
          <p:nvPr/>
        </p:nvSpPr>
        <p:spPr>
          <a:xfrm>
            <a:off x="503238" y="1928971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SVM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2613E-7524-459F-A47D-2A1E363E8ADA}"/>
              </a:ext>
            </a:extLst>
          </p:cNvPr>
          <p:cNvSpPr txBox="1"/>
          <p:nvPr/>
        </p:nvSpPr>
        <p:spPr>
          <a:xfrm>
            <a:off x="511611" y="4614168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</p:spTree>
    <p:extLst>
      <p:ext uri="{BB962C8B-B14F-4D97-AF65-F5344CB8AC3E}">
        <p14:creationId xmlns:p14="http://schemas.microsoft.com/office/powerpoint/2010/main" val="619077115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Neighbors - sklearn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901" y="2337517"/>
            <a:ext cx="3218302" cy="2201996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33B127AB-1155-4BD0-B522-FD72C4B83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3719" y="5016170"/>
            <a:ext cx="3274667" cy="2301117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1103" y="2356962"/>
            <a:ext cx="3228697" cy="2159319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9414BAEC-DEE5-4D23-A759-AD1159306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2491" y="5006268"/>
            <a:ext cx="3365922" cy="23209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EF20D-8FD9-4343-9633-6C51BC83F2DA}"/>
              </a:ext>
            </a:extLst>
          </p:cNvPr>
          <p:cNvSpPr txBox="1"/>
          <p:nvPr/>
        </p:nvSpPr>
        <p:spPr>
          <a:xfrm>
            <a:off x="503238" y="1928971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Nearest Neighbors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2613E-7524-459F-A47D-2A1E363E8ADA}"/>
              </a:ext>
            </a:extLst>
          </p:cNvPr>
          <p:cNvSpPr txBox="1"/>
          <p:nvPr/>
        </p:nvSpPr>
        <p:spPr>
          <a:xfrm>
            <a:off x="511610" y="4614168"/>
            <a:ext cx="2673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Nearest Class Centroid</a:t>
            </a:r>
          </a:p>
        </p:txBody>
      </p:sp>
    </p:spTree>
    <p:extLst>
      <p:ext uri="{BB962C8B-B14F-4D97-AF65-F5344CB8AC3E}">
        <p14:creationId xmlns:p14="http://schemas.microsoft.com/office/powerpoint/2010/main" val="1896226528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Linear kPCA + LDA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059" y="2325806"/>
            <a:ext cx="3178900" cy="2201996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1153" y="2330858"/>
            <a:ext cx="3156731" cy="21593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EF20D-8FD9-4343-9633-6C51BC83F2DA}"/>
              </a:ext>
            </a:extLst>
          </p:cNvPr>
          <p:cNvSpPr txBox="1"/>
          <p:nvPr/>
        </p:nvSpPr>
        <p:spPr>
          <a:xfrm>
            <a:off x="503238" y="1928971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kPCA + LDA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2613E-7524-459F-A47D-2A1E363E8ADA}"/>
              </a:ext>
            </a:extLst>
          </p:cNvPr>
          <p:cNvSpPr txBox="1"/>
          <p:nvPr/>
        </p:nvSpPr>
        <p:spPr>
          <a:xfrm>
            <a:off x="511610" y="4614168"/>
            <a:ext cx="2673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0A7DB3FB-296A-42B6-A1E9-6EA3118BE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667" y="2298303"/>
            <a:ext cx="3178899" cy="2211523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33636A45-7780-4EFC-82DF-DF5D2EE32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763" y="4978448"/>
            <a:ext cx="3113074" cy="2201996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737E525D-87D7-40BF-8CB1-1C689CF00E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2776" y="4983500"/>
            <a:ext cx="3123067" cy="2159319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D52CADB1-8D22-4D7D-9B50-F0F7B959FE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7458" y="4979114"/>
            <a:ext cx="3178899" cy="215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72967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Polynomial kPCA + LDA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059" y="2330268"/>
            <a:ext cx="3178900" cy="2193072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4199" y="2330858"/>
            <a:ext cx="3090638" cy="21593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EF20D-8FD9-4343-9633-6C51BC83F2DA}"/>
              </a:ext>
            </a:extLst>
          </p:cNvPr>
          <p:cNvSpPr txBox="1"/>
          <p:nvPr/>
        </p:nvSpPr>
        <p:spPr>
          <a:xfrm>
            <a:off x="503238" y="1928971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kPCA + LDA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2613E-7524-459F-A47D-2A1E363E8ADA}"/>
              </a:ext>
            </a:extLst>
          </p:cNvPr>
          <p:cNvSpPr txBox="1"/>
          <p:nvPr/>
        </p:nvSpPr>
        <p:spPr>
          <a:xfrm>
            <a:off x="511610" y="4614168"/>
            <a:ext cx="2673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0A7DB3FB-296A-42B6-A1E9-6EA3118BE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2667" y="2319161"/>
            <a:ext cx="3178899" cy="2169807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33636A45-7780-4EFC-82DF-DF5D2EE32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763" y="4979935"/>
            <a:ext cx="3113074" cy="2199022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737E525D-87D7-40BF-8CB1-1C689CF00E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4943" y="4983500"/>
            <a:ext cx="3118732" cy="2159319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D52CADB1-8D22-4D7D-9B50-F0F7B959FE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5651" y="4979114"/>
            <a:ext cx="3122512" cy="215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08101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RBF kPCA + LDA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498" y="2325806"/>
            <a:ext cx="3090022" cy="2201996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8627" y="2330858"/>
            <a:ext cx="3141782" cy="21593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EF20D-8FD9-4343-9633-6C51BC83F2DA}"/>
              </a:ext>
            </a:extLst>
          </p:cNvPr>
          <p:cNvSpPr txBox="1"/>
          <p:nvPr/>
        </p:nvSpPr>
        <p:spPr>
          <a:xfrm>
            <a:off x="503238" y="1928971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kPCA + LDA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2613E-7524-459F-A47D-2A1E363E8ADA}"/>
              </a:ext>
            </a:extLst>
          </p:cNvPr>
          <p:cNvSpPr txBox="1"/>
          <p:nvPr/>
        </p:nvSpPr>
        <p:spPr>
          <a:xfrm>
            <a:off x="511610" y="4614168"/>
            <a:ext cx="2673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0A7DB3FB-296A-42B6-A1E9-6EA3118BE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4579" y="2298303"/>
            <a:ext cx="3095074" cy="2211523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33636A45-7780-4EFC-82DF-DF5D2EE32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23" y="4978448"/>
            <a:ext cx="3081753" cy="2201996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737E525D-87D7-40BF-8CB1-1C689CF00E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2776" y="4987437"/>
            <a:ext cx="3123067" cy="2151445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D52CADB1-8D22-4D7D-9B50-F0F7B959FE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0634" y="4979114"/>
            <a:ext cx="3052548" cy="215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59503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Αποτελέσματα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σε ολόκληρο το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training set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38FFD5EF-5AD9-4E89-966E-712426BAC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5935" y="3227998"/>
            <a:ext cx="7507167" cy="222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23106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Αποτελέσματα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στο μικρό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training set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Εικόνα 2" descr="Εικόνα που περιέχει πίνακας&#10;&#10;Περιγραφή που δημιουργήθηκε αυτόματα">
            <a:extLst>
              <a:ext uri="{FF2B5EF4-FFF2-40B4-BE49-F238E27FC236}">
                <a16:creationId xmlns:a16="http://schemas.microsoft.com/office/drawing/2014/main" id="{0F6980FF-5ACE-450A-A37F-33D33E905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50" y="2389405"/>
            <a:ext cx="8808538" cy="389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71630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Τίτλος 1">
            <a:extLst>
              <a:ext uri="{FF2B5EF4-FFF2-40B4-BE49-F238E27FC236}">
                <a16:creationId xmlns:a16="http://schemas.microsoft.com/office/drawing/2014/main" id="{62D63E16-36B8-415C-B237-B742459AAA2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3211512" y="3204720"/>
            <a:ext cx="3657600" cy="1150234"/>
          </a:xfrm>
        </p:spPr>
        <p:txBody>
          <a:bodyPr wrap="square"/>
          <a:lstStyle/>
          <a:p>
            <a:pPr eaLnBrk="1"/>
            <a:r>
              <a:rPr lang="el-GR" altLang="en-US" sz="48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Εργασία</a:t>
            </a:r>
            <a:r>
              <a:rPr altLang="en-US" sz="48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1+2</a:t>
            </a:r>
          </a:p>
        </p:txBody>
      </p:sp>
      <p:sp>
        <p:nvSpPr>
          <p:cNvPr id="7172" name="Θέση αριθμού διαφάνειας 6">
            <a:extLst>
              <a:ext uri="{FF2B5EF4-FFF2-40B4-BE49-F238E27FC236}">
                <a16:creationId xmlns:a16="http://schemas.microsoft.com/office/drawing/2014/main" id="{DC022C64-F2B3-4350-91F0-C95DA6A347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21898E-74BD-4AC1-9B4F-51DEFAE7C501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Τίτλος 1">
            <a:extLst>
              <a:ext uri="{FF2B5EF4-FFF2-40B4-BE49-F238E27FC236}">
                <a16:creationId xmlns:a16="http://schemas.microsoft.com/office/drawing/2014/main" id="{4E0FA47B-4E8A-4D5F-86A1-1FC274F7EC06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Dataset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19" name="Θέση κειμένου 2">
            <a:extLst>
              <a:ext uri="{FF2B5EF4-FFF2-40B4-BE49-F238E27FC236}">
                <a16:creationId xmlns:a16="http://schemas.microsoft.com/office/drawing/2014/main" id="{94D38C96-F3BF-4AD5-B5BC-FDDA6363720D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611982" y="2056288"/>
            <a:ext cx="4427537" cy="3447098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6 τύποι γυαλιού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Μετρήσεις χημικών στοιχείων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Training set: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128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Test set: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86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2" name="Θέση αριθμού διαφάνειας 8">
            <a:extLst>
              <a:ext uri="{FF2B5EF4-FFF2-40B4-BE49-F238E27FC236}">
                <a16:creationId xmlns:a16="http://schemas.microsoft.com/office/drawing/2014/main" id="{96C0E63F-6C65-4D08-9876-50D792CDF6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B9F2D98-1C38-4F4A-805C-2D7809DDBEB4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79780DC8-522D-4F14-9DE5-545A1CDC4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2483" y="1682045"/>
            <a:ext cx="2461768" cy="2804173"/>
          </a:xfrm>
          <a:prstGeom prst="rect">
            <a:avLst/>
          </a:prstGeom>
        </p:spPr>
      </p:pic>
      <p:pic>
        <p:nvPicPr>
          <p:cNvPr id="5" name="Εικόνα 4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F7654EE3-A24D-49B7-8E12-2539871EC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69" y="4784342"/>
            <a:ext cx="3835597" cy="205115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437E8299-452D-48E2-A503-AFC2A3468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238" y="4533829"/>
            <a:ext cx="3587934" cy="241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97171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Τίτλος 1">
            <a:extLst>
              <a:ext uri="{FF2B5EF4-FFF2-40B4-BE49-F238E27FC236}">
                <a16:creationId xmlns:a16="http://schemas.microsoft.com/office/drawing/2014/main" id="{E43AE07D-53C2-4DDD-8200-31A70B4825AB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sp>
        <p:nvSpPr>
          <p:cNvPr id="11267" name="Θέση κειμένου 2">
            <a:extLst>
              <a:ext uri="{FF2B5EF4-FFF2-40B4-BE49-F238E27FC236}">
                <a16:creationId xmlns:a16="http://schemas.microsoft.com/office/drawing/2014/main" id="{76BB39A1-4EB5-4676-8CDE-DAD64867E0B6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3587933"/>
            <a:ext cx="8176067" cy="1892826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Κανονικοποίηση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Standard Scaling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Parameter tuning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 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5-fold cross-validation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Τελική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αξιολόγηση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στο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test set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Μετρική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αξιολόγησης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: weighted F1</a:t>
            </a:r>
          </a:p>
        </p:txBody>
      </p:sp>
      <p:sp>
        <p:nvSpPr>
          <p:cNvPr id="11270" name="Θέση αριθμού διαφάνειας 8">
            <a:extLst>
              <a:ext uri="{FF2B5EF4-FFF2-40B4-BE49-F238E27FC236}">
                <a16:creationId xmlns:a16="http://schemas.microsoft.com/office/drawing/2014/main" id="{29812DD9-C047-4173-A88D-9912C5CDA6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BB013C5-D28E-4B92-8C68-F9D310B51E8B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623298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Θέση αριθμού διαφάνειας 3">
            <a:extLst>
              <a:ext uri="{FF2B5EF4-FFF2-40B4-BE49-F238E27FC236}">
                <a16:creationId xmlns:a16="http://schemas.microsoft.com/office/drawing/2014/main" id="{74E15AF6-0AC3-4F10-B892-B10134D996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1B78275-C2EB-40F9-87BB-EA15CE7F5EB9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altLang="en-US" sz="1400" dirty="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7411" name="Τίτλος 1">
            <a:extLst>
              <a:ext uri="{FF2B5EF4-FFF2-40B4-BE49-F238E27FC236}">
                <a16:creationId xmlns:a16="http://schemas.microsoft.com/office/drawing/2014/main" id="{65C9E1B4-1BB4-4638-BC5B-759FAC644D84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LDA</a:t>
            </a:r>
          </a:p>
        </p:txBody>
      </p:sp>
      <p:sp>
        <p:nvSpPr>
          <p:cNvPr id="17412" name="Θέση κειμένου 2">
            <a:extLst>
              <a:ext uri="{FF2B5EF4-FFF2-40B4-BE49-F238E27FC236}">
                <a16:creationId xmlns:a16="http://schemas.microsoft.com/office/drawing/2014/main" id="{C29198A6-7809-414C-B8EB-78F425B3B201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4825" y="2859737"/>
            <a:ext cx="9070975" cy="2754600"/>
          </a:xfrm>
        </p:spPr>
        <p:txBody>
          <a:bodyPr wrap="square" anchor="ctr">
            <a:spAutoFit/>
          </a:bodyPr>
          <a:lstStyle/>
          <a:p>
            <a:pPr marL="285750" indent="-285750" eaLnBrk="1">
              <a:buSzPct val="45000"/>
              <a:buFontTx/>
              <a:buChar char="•"/>
            </a:pP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Επιλύεται το γενικευμένο πρόβλημα ιδιοανάλυσης για τους πίνακες S</a:t>
            </a:r>
            <a:r>
              <a:rPr lang="el-GR" altLang="en-US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και S</a:t>
            </a:r>
            <a:r>
              <a:rPr lang="el-GR" altLang="en-US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όπου S</a:t>
            </a:r>
            <a:r>
              <a:rPr lang="el-GR" altLang="en-US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ο between-class scatter matrix και S</a:t>
            </a:r>
            <a:r>
              <a:rPr lang="el-GR" altLang="en-US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ο within-class scatter matrix.</a:t>
            </a: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1">
              <a:buSzPct val="45000"/>
              <a:buFontTx/>
              <a:buChar char="•"/>
            </a:pP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Οι ιδιοτιμές ταξινομούνται από τη μεγαλύτερη στην μικρότερη και επιλέγονται τα n-1 πρώτα αντίστοιχα ιδιοδιανύσματα, όπου 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ο αριθμός των κλάσεων. Τα δείγματα προβάλλονται στον χώρο που ορίζουν αυτά τα ιδιοδιανύσματα.</a:t>
            </a: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1">
              <a:buSzPct val="45000"/>
              <a:buFontTx/>
              <a:buChar char="•"/>
            </a:pP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Σύγκριση με 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sklearn.discriminant_analysis.LinearDiscriminantAnalysis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ο οποίος χρησιμοποιεί 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svd solver</a:t>
            </a:r>
          </a:p>
          <a:p>
            <a:pPr marL="285750" indent="-285750" eaLnBrk="1">
              <a:buSzPct val="45000"/>
              <a:buFontTx/>
              <a:buChar char="•"/>
            </a:pPr>
            <a:endParaRPr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529153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SVM – sklearn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988" y="2393384"/>
            <a:ext cx="2881576" cy="2041938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5884" y="5059865"/>
            <a:ext cx="2906725" cy="2058444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58CFE82A-1776-4A08-85D8-723C219BD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112" y="5053697"/>
            <a:ext cx="2810659" cy="2031201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0072" y="2349832"/>
            <a:ext cx="2881479" cy="20378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503238" y="1960819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kernel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7ABAA-016B-40EA-802E-12ED1DD937C5}"/>
              </a:ext>
            </a:extLst>
          </p:cNvPr>
          <p:cNvSpPr txBox="1"/>
          <p:nvPr/>
        </p:nvSpPr>
        <p:spPr>
          <a:xfrm>
            <a:off x="5039519" y="465095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Sigmoid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086337-6F6B-4E21-8558-CA549AD03935}"/>
              </a:ext>
            </a:extLst>
          </p:cNvPr>
          <p:cNvSpPr txBox="1"/>
          <p:nvPr/>
        </p:nvSpPr>
        <p:spPr>
          <a:xfrm>
            <a:off x="503238" y="465095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RBF kernel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5039519" y="1960819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Polynomial kernel</a:t>
            </a:r>
          </a:p>
        </p:txBody>
      </p:sp>
    </p:spTree>
    <p:extLst>
      <p:ext uri="{BB962C8B-B14F-4D97-AF65-F5344CB8AC3E}">
        <p14:creationId xmlns:p14="http://schemas.microsoft.com/office/powerpoint/2010/main" val="3541420007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Neighbors – sklearn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988" y="2394600"/>
            <a:ext cx="2881576" cy="2039506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58CFE82A-1776-4A08-85D8-723C219BD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112" y="5106562"/>
            <a:ext cx="2810659" cy="1925471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6200" y="2349832"/>
            <a:ext cx="2809223" cy="20378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503238" y="1960819"/>
            <a:ext cx="262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Nearest Neighbors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086337-6F6B-4E21-8558-CA549AD03935}"/>
              </a:ext>
            </a:extLst>
          </p:cNvPr>
          <p:cNvSpPr txBox="1"/>
          <p:nvPr/>
        </p:nvSpPr>
        <p:spPr>
          <a:xfrm>
            <a:off x="503237" y="4650955"/>
            <a:ext cx="288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Nearest Class Centroid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5039518" y="1960819"/>
            <a:ext cx="281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PCA + 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2049145588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Linear kPCA + LDA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7767" y="2289511"/>
            <a:ext cx="3106569" cy="2298010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33B127AB-1155-4BD0-B522-FD72C4B83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6152" y="5000371"/>
            <a:ext cx="3129801" cy="2332715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4876" y="2248127"/>
            <a:ext cx="3221152" cy="2376989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9414BAEC-DEE5-4D23-A759-AD1159306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2491" y="4977952"/>
            <a:ext cx="3365922" cy="23775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EF20D-8FD9-4343-9633-6C51BC83F2DA}"/>
              </a:ext>
            </a:extLst>
          </p:cNvPr>
          <p:cNvSpPr txBox="1"/>
          <p:nvPr/>
        </p:nvSpPr>
        <p:spPr>
          <a:xfrm>
            <a:off x="503238" y="1928971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kPCA + LDA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2613E-7524-459F-A47D-2A1E363E8ADA}"/>
              </a:ext>
            </a:extLst>
          </p:cNvPr>
          <p:cNvSpPr txBox="1"/>
          <p:nvPr/>
        </p:nvSpPr>
        <p:spPr>
          <a:xfrm>
            <a:off x="511611" y="4614168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</p:spTree>
    <p:extLst>
      <p:ext uri="{BB962C8B-B14F-4D97-AF65-F5344CB8AC3E}">
        <p14:creationId xmlns:p14="http://schemas.microsoft.com/office/powerpoint/2010/main" val="3890651783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Polynomial kPCA + LDA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7767" y="2362184"/>
            <a:ext cx="3106569" cy="2152663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33B127AB-1155-4BD0-B522-FD72C4B83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6152" y="5023975"/>
            <a:ext cx="3129801" cy="2285507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4876" y="2318536"/>
            <a:ext cx="3221152" cy="2236171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9414BAEC-DEE5-4D23-A759-AD1159306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2491" y="4990583"/>
            <a:ext cx="3365922" cy="23522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EF20D-8FD9-4343-9633-6C51BC83F2DA}"/>
              </a:ext>
            </a:extLst>
          </p:cNvPr>
          <p:cNvSpPr txBox="1"/>
          <p:nvPr/>
        </p:nvSpPr>
        <p:spPr>
          <a:xfrm>
            <a:off x="503238" y="1928971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kPCA + LDA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2613E-7524-459F-A47D-2A1E363E8ADA}"/>
              </a:ext>
            </a:extLst>
          </p:cNvPr>
          <p:cNvSpPr txBox="1"/>
          <p:nvPr/>
        </p:nvSpPr>
        <p:spPr>
          <a:xfrm>
            <a:off x="511611" y="4614168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</p:spTree>
    <p:extLst>
      <p:ext uri="{BB962C8B-B14F-4D97-AF65-F5344CB8AC3E}">
        <p14:creationId xmlns:p14="http://schemas.microsoft.com/office/powerpoint/2010/main" val="2932098719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RBF kPCA + LDA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7767" y="2312987"/>
            <a:ext cx="3106569" cy="2251058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33B127AB-1155-4BD0-B522-FD72C4B83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6152" y="5004073"/>
            <a:ext cx="3129801" cy="2325310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4876" y="2321813"/>
            <a:ext cx="3221152" cy="2229616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9414BAEC-DEE5-4D23-A759-AD1159306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9459" y="4977952"/>
            <a:ext cx="3311985" cy="23775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EF20D-8FD9-4343-9633-6C51BC83F2DA}"/>
              </a:ext>
            </a:extLst>
          </p:cNvPr>
          <p:cNvSpPr txBox="1"/>
          <p:nvPr/>
        </p:nvSpPr>
        <p:spPr>
          <a:xfrm>
            <a:off x="503238" y="1928971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kPCA + LDA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2613E-7524-459F-A47D-2A1E363E8ADA}"/>
              </a:ext>
            </a:extLst>
          </p:cNvPr>
          <p:cNvSpPr txBox="1"/>
          <p:nvPr/>
        </p:nvSpPr>
        <p:spPr>
          <a:xfrm>
            <a:off x="511611" y="4614168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</p:spTree>
    <p:extLst>
      <p:ext uri="{BB962C8B-B14F-4D97-AF65-F5344CB8AC3E}">
        <p14:creationId xmlns:p14="http://schemas.microsoft.com/office/powerpoint/2010/main" val="98156252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Αποτελέσματα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0F6980FF-5ACE-450A-A37F-33D33E905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1477" y="2389405"/>
            <a:ext cx="6976083" cy="389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94957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Τίτλος 1">
            <a:extLst>
              <a:ext uri="{FF2B5EF4-FFF2-40B4-BE49-F238E27FC236}">
                <a16:creationId xmlns:a16="http://schemas.microsoft.com/office/drawing/2014/main" id="{62D63E16-36B8-415C-B237-B742459AAA2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3211512" y="3204720"/>
            <a:ext cx="3657600" cy="1150234"/>
          </a:xfrm>
        </p:spPr>
        <p:txBody>
          <a:bodyPr wrap="square"/>
          <a:lstStyle/>
          <a:p>
            <a:pPr eaLnBrk="1"/>
            <a:r>
              <a:rPr lang="el-GR" altLang="en-US" sz="48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Εργασία</a:t>
            </a:r>
            <a:r>
              <a:rPr altLang="en-US" sz="48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3</a:t>
            </a:r>
          </a:p>
        </p:txBody>
      </p:sp>
      <p:sp>
        <p:nvSpPr>
          <p:cNvPr id="7172" name="Θέση αριθμού διαφάνειας 6">
            <a:extLst>
              <a:ext uri="{FF2B5EF4-FFF2-40B4-BE49-F238E27FC236}">
                <a16:creationId xmlns:a16="http://schemas.microsoft.com/office/drawing/2014/main" id="{DC022C64-F2B3-4350-91F0-C95DA6A347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21898E-74BD-4AC1-9B4F-51DEFAE7C501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407631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Τίτλος 1">
            <a:extLst>
              <a:ext uri="{FF2B5EF4-FFF2-40B4-BE49-F238E27FC236}">
                <a16:creationId xmlns:a16="http://schemas.microsoft.com/office/drawing/2014/main" id="{62D63E16-36B8-415C-B237-B742459AAA2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850900"/>
            <a:ext cx="9072562" cy="1171575"/>
          </a:xfrm>
        </p:spPr>
        <p:txBody>
          <a:bodyPr wrap="square"/>
          <a:lstStyle/>
          <a:p>
            <a:pPr eaLnBrk="1"/>
            <a:r>
              <a:rPr lang="el-GR" altLang="en-US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Εργασία</a:t>
            </a:r>
            <a:r>
              <a:rPr altLang="en-US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1+2</a:t>
            </a:r>
          </a:p>
        </p:txBody>
      </p:sp>
      <p:sp>
        <p:nvSpPr>
          <p:cNvPr id="7171" name="Θέση κειμένου 2">
            <a:extLst>
              <a:ext uri="{FF2B5EF4-FFF2-40B4-BE49-F238E27FC236}">
                <a16:creationId xmlns:a16="http://schemas.microsoft.com/office/drawing/2014/main" id="{F3C8C7D4-86AB-4D0E-93F4-5E242A0DE1B2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2273300"/>
            <a:ext cx="9072562" cy="3627438"/>
          </a:xfrm>
        </p:spPr>
        <p:txBody>
          <a:bodyPr wrap="square" anchor="ctr"/>
          <a:lstStyle/>
          <a:p>
            <a:pPr marL="342900" indent="-342900" eaLnBrk="1">
              <a:buSzPct val="45000"/>
              <a:buFont typeface="Arial" panose="020B0604020202020204" pitchFamily="34" charset="0"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Κατηγοριοποίηση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 typeface="Arial" panose="020B0604020202020204" pitchFamily="34" charset="0"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Υλοποίηση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και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αξιολόγηση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αλγορίθμων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: SVM, kPCA και LDA</a:t>
            </a:r>
          </a:p>
          <a:p>
            <a:pPr marL="342900" indent="-342900" eaLnBrk="1">
              <a:buSzPct val="45000"/>
              <a:buFont typeface="Arial" panose="020B0604020202020204" pitchFamily="34" charset="0"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Σύγκριση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 τους αντίστοιχους αλγόριθμους της βιβλιοθήκης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sklearn</a:t>
            </a:r>
          </a:p>
        </p:txBody>
      </p:sp>
      <p:sp>
        <p:nvSpPr>
          <p:cNvPr id="7172" name="Θέση αριθμού διαφάνειας 6">
            <a:extLst>
              <a:ext uri="{FF2B5EF4-FFF2-40B4-BE49-F238E27FC236}">
                <a16:creationId xmlns:a16="http://schemas.microsoft.com/office/drawing/2014/main" id="{DC022C64-F2B3-4350-91F0-C95DA6A347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21898E-74BD-4AC1-9B4F-51DEFAE7C501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154183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Τίτλος 1">
            <a:extLst>
              <a:ext uri="{FF2B5EF4-FFF2-40B4-BE49-F238E27FC236}">
                <a16:creationId xmlns:a16="http://schemas.microsoft.com/office/drawing/2014/main" id="{62D63E16-36B8-415C-B237-B742459AAA2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850900"/>
            <a:ext cx="9072562" cy="1171575"/>
          </a:xfrm>
        </p:spPr>
        <p:txBody>
          <a:bodyPr wrap="square"/>
          <a:lstStyle/>
          <a:p>
            <a:pPr eaLnBrk="1"/>
            <a:r>
              <a:rPr lang="el-GR" altLang="en-US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Εργασία</a:t>
            </a:r>
            <a:r>
              <a:rPr altLang="en-US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3</a:t>
            </a:r>
          </a:p>
        </p:txBody>
      </p:sp>
      <p:sp>
        <p:nvSpPr>
          <p:cNvPr id="7171" name="Θέση κειμένου 2">
            <a:extLst>
              <a:ext uri="{FF2B5EF4-FFF2-40B4-BE49-F238E27FC236}">
                <a16:creationId xmlns:a16="http://schemas.microsoft.com/office/drawing/2014/main" id="{F3C8C7D4-86AB-4D0E-93F4-5E242A0DE1B2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2273300"/>
            <a:ext cx="9072562" cy="3627438"/>
          </a:xfrm>
        </p:spPr>
        <p:txBody>
          <a:bodyPr wrap="square" anchor="ctr"/>
          <a:lstStyle/>
          <a:p>
            <a:pPr marL="342900" indent="-342900" eaLnBrk="1">
              <a:buSzPct val="45000"/>
              <a:buFont typeface="Arial" panose="020B0604020202020204" pitchFamily="34" charset="0"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Ομαδοποίηση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 typeface="Arial" panose="020B0604020202020204" pitchFamily="34" charset="0"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Υλοποίηση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και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αξιολόγηση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Spectral Analysis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unnormalized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και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normalized graph laplacian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 typeface="Arial" panose="020B0604020202020204" pitchFamily="34" charset="0"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Σύγκριση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 τον αντίστοιχο αλγόριθμο της βιβλιοθήκης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sklearn</a:t>
            </a:r>
          </a:p>
        </p:txBody>
      </p:sp>
      <p:sp>
        <p:nvSpPr>
          <p:cNvPr id="7172" name="Θέση αριθμού διαφάνειας 6">
            <a:extLst>
              <a:ext uri="{FF2B5EF4-FFF2-40B4-BE49-F238E27FC236}">
                <a16:creationId xmlns:a16="http://schemas.microsoft.com/office/drawing/2014/main" id="{DC022C64-F2B3-4350-91F0-C95DA6A347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21898E-74BD-4AC1-9B4F-51DEFAE7C501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248320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Τίτλος 1">
            <a:extLst>
              <a:ext uri="{FF2B5EF4-FFF2-40B4-BE49-F238E27FC236}">
                <a16:creationId xmlns:a16="http://schemas.microsoft.com/office/drawing/2014/main" id="{E43AE07D-53C2-4DDD-8200-31A70B4825AB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sp>
        <p:nvSpPr>
          <p:cNvPr id="11267" name="Θέση κειμένου 2">
            <a:extLst>
              <a:ext uri="{FF2B5EF4-FFF2-40B4-BE49-F238E27FC236}">
                <a16:creationId xmlns:a16="http://schemas.microsoft.com/office/drawing/2014/main" id="{76BB39A1-4EB5-4676-8CDE-DAD64867E0B6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2768323"/>
            <a:ext cx="8348454" cy="3447098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Κανονικοποίηση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Μείωση διάστασης με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  <a:endParaRPr lang="el-G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Spectral Clustering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για διάφορους αριθμούς ομάδων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Αξιολόγηση με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Homogeneity, Completeness </a:t>
            </a:r>
            <a:r>
              <a:rPr lang="el-GR" b="0" i="0" dirty="0">
                <a:solidFill>
                  <a:srgbClr val="000000"/>
                </a:solidFill>
                <a:effectLst/>
                <a:latin typeface="Helvetica Neue"/>
              </a:rPr>
              <a:t>και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V-measure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Κατηγοριοποίηση του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test set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Nearest Class Centroid </a:t>
            </a:r>
            <a:endParaRPr lang="el-G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Αξιολόγηση με </a:t>
            </a:r>
            <a:r>
              <a:rPr lang="en-US" altLang="en-US" dirty="0">
                <a:latin typeface="Helvetica Neue"/>
                <a:cs typeface="Arial" panose="020B0604020202020204" pitchFamily="34" charset="0"/>
              </a:rPr>
              <a:t>Accuracy, Precision, Recall, F1</a:t>
            </a:r>
            <a:endParaRPr lang="el-G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70" name="Θέση αριθμού διαφάνειας 8">
            <a:extLst>
              <a:ext uri="{FF2B5EF4-FFF2-40B4-BE49-F238E27FC236}">
                <a16:creationId xmlns:a16="http://schemas.microsoft.com/office/drawing/2014/main" id="{29812DD9-C047-4173-A88D-9912C5CDA6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BB013C5-D28E-4B92-8C68-F9D310B51E8B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549019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Τίτλος 1">
            <a:extLst>
              <a:ext uri="{FF2B5EF4-FFF2-40B4-BE49-F238E27FC236}">
                <a16:creationId xmlns:a16="http://schemas.microsoft.com/office/drawing/2014/main" id="{DFBD0103-3B53-4A06-BC6F-2295F4982BBB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Spectral Clustering</a:t>
            </a:r>
            <a:endParaRPr lang="el-G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5" name="Θέση κειμένου 2">
            <a:extLst>
              <a:ext uri="{FF2B5EF4-FFF2-40B4-BE49-F238E27FC236}">
                <a16:creationId xmlns:a16="http://schemas.microsoft.com/office/drawing/2014/main" id="{97F9E7D2-C5A3-47EB-BBA6-40044690019A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2742090"/>
            <a:ext cx="9072562" cy="3447098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Πίνακας γειτνίασης G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του γράφου ομοιότητας από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ΝΝ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Πίνακας ομοιότητας: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 = 0.5*(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G + G</a:t>
            </a:r>
            <a:r>
              <a:rPr lang="en-US" alt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Unnormalized graph laplacian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L = D – S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Normalized graph laplacian: </a:t>
            </a:r>
            <a:r>
              <a:rPr lang="en-US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sym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= D</a:t>
            </a:r>
            <a:r>
              <a:rPr lang="en-US" alt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-1/2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LD</a:t>
            </a:r>
            <a:r>
              <a:rPr lang="en-US" alt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-1/2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Ιδιοανάλυση στον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graph laplacian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  <a:endParaRPr lang="el-G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Sparse matrices</a:t>
            </a:r>
          </a:p>
        </p:txBody>
      </p:sp>
      <p:sp>
        <p:nvSpPr>
          <p:cNvPr id="13316" name="Θέση αριθμού διαφάνειας 6">
            <a:extLst>
              <a:ext uri="{FF2B5EF4-FFF2-40B4-BE49-F238E27FC236}">
                <a16:creationId xmlns:a16="http://schemas.microsoft.com/office/drawing/2014/main" id="{0CDBB50F-0A26-499F-BDD5-2914543232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66C0718-9F42-494B-A34A-D89DBDF5C2D4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633860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Τίτλος 1">
            <a:extLst>
              <a:ext uri="{FF2B5EF4-FFF2-40B4-BE49-F238E27FC236}">
                <a16:creationId xmlns:a16="http://schemas.microsoft.com/office/drawing/2014/main" id="{4E0FA47B-4E8A-4D5F-86A1-1FC274F7EC06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Dataset 1 - MNIST</a:t>
            </a:r>
          </a:p>
        </p:txBody>
      </p:sp>
      <p:sp>
        <p:nvSpPr>
          <p:cNvPr id="9219" name="Θέση κειμένου 2">
            <a:extLst>
              <a:ext uri="{FF2B5EF4-FFF2-40B4-BE49-F238E27FC236}">
                <a16:creationId xmlns:a16="http://schemas.microsoft.com/office/drawing/2014/main" id="{94D38C96-F3BF-4AD5-B5BC-FDDA6363720D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3349947"/>
            <a:ext cx="4427537" cy="2231380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Ασπρόμαυρες εικόνες απο χειρόγραφα ψηφία 0-9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Training set: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0,000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Test set: 10,000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Μέγεθος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εικόνας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: 28x28 = 784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8818F45B-15BC-4317-8BCA-F9BA54B37FD8}"/>
              </a:ext>
            </a:extLst>
          </p:cNvPr>
          <p:cNvPicPr>
            <a:picLocks noGrp="1" noChangeAspect="1" noChangeArrowheads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57800" y="2514600"/>
            <a:ext cx="4425950" cy="819150"/>
          </a:xfrm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C8EB8225-655C-46A0-8408-BC8CF0669E51}"/>
              </a:ext>
            </a:extLst>
          </p:cNvPr>
          <p:cNvPicPr>
            <a:picLocks noGrp="1" noChangeAspect="1" noChangeArrowheads="1"/>
          </p:cNvPicPr>
          <p:nvPr>
            <p:ph type="pic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15000" y="3886200"/>
            <a:ext cx="3657600" cy="2743200"/>
          </a:xfrm>
        </p:spPr>
      </p:pic>
      <p:sp>
        <p:nvSpPr>
          <p:cNvPr id="9222" name="Θέση αριθμού διαφάνειας 8">
            <a:extLst>
              <a:ext uri="{FF2B5EF4-FFF2-40B4-BE49-F238E27FC236}">
                <a16:creationId xmlns:a16="http://schemas.microsoft.com/office/drawing/2014/main" id="{96C0E63F-6C65-4D08-9876-50D792CDF6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B9F2D98-1C38-4F4A-805C-2D7809DDBEB4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943397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Τίτλος 1">
            <a:extLst>
              <a:ext uri="{FF2B5EF4-FFF2-40B4-BE49-F238E27FC236}">
                <a16:creationId xmlns:a16="http://schemas.microsoft.com/office/drawing/2014/main" id="{4E0FA47B-4E8A-4D5F-86A1-1FC274F7EC06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Dataset 1 - MNIST</a:t>
            </a:r>
          </a:p>
        </p:txBody>
      </p:sp>
      <p:sp>
        <p:nvSpPr>
          <p:cNvPr id="9219" name="Θέση κειμένου 2">
            <a:extLst>
              <a:ext uri="{FF2B5EF4-FFF2-40B4-BE49-F238E27FC236}">
                <a16:creationId xmlns:a16="http://schemas.microsoft.com/office/drawing/2014/main" id="{94D38C96-F3BF-4AD5-B5BC-FDDA6363720D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2403475"/>
            <a:ext cx="4427537" cy="4124325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Ασπρόμαυρες εικόνες απο χειρόγραφα ψηφία 0-9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Training set: 60,000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Test set: 10,000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Μικρό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training set: 10,000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Μέγεθος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εικόνας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: 28x28 = 784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Κατηγοριοποίηση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σε ζυγούς και μονούς α</a:t>
            </a:r>
            <a:r>
              <a:rPr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ριθμούς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Labels: -1, 1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8818F45B-15BC-4317-8BCA-F9BA54B37FD8}"/>
              </a:ext>
            </a:extLst>
          </p:cNvPr>
          <p:cNvPicPr>
            <a:picLocks noGrp="1" noChangeAspect="1" noChangeArrowheads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57800" y="2514600"/>
            <a:ext cx="4425950" cy="819150"/>
          </a:xfrm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C8EB8225-655C-46A0-8408-BC8CF0669E51}"/>
              </a:ext>
            </a:extLst>
          </p:cNvPr>
          <p:cNvPicPr>
            <a:picLocks noGrp="1" noChangeAspect="1" noChangeArrowheads="1"/>
          </p:cNvPicPr>
          <p:nvPr>
            <p:ph type="pic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15000" y="3886200"/>
            <a:ext cx="3657600" cy="2743200"/>
          </a:xfrm>
        </p:spPr>
      </p:pic>
      <p:sp>
        <p:nvSpPr>
          <p:cNvPr id="9222" name="Θέση αριθμού διαφάνειας 8">
            <a:extLst>
              <a:ext uri="{FF2B5EF4-FFF2-40B4-BE49-F238E27FC236}">
                <a16:creationId xmlns:a16="http://schemas.microsoft.com/office/drawing/2014/main" id="{96C0E63F-6C65-4D08-9876-50D792CDF6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B9F2D98-1C38-4F4A-805C-2D7809DDBEB4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Τίτλος 1">
            <a:extLst>
              <a:ext uri="{FF2B5EF4-FFF2-40B4-BE49-F238E27FC236}">
                <a16:creationId xmlns:a16="http://schemas.microsoft.com/office/drawing/2014/main" id="{E43AE07D-53C2-4DDD-8200-31A70B4825AB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sp>
        <p:nvSpPr>
          <p:cNvPr id="11267" name="Θέση κειμένου 2">
            <a:extLst>
              <a:ext uri="{FF2B5EF4-FFF2-40B4-BE49-F238E27FC236}">
                <a16:creationId xmlns:a16="http://schemas.microsoft.com/office/drawing/2014/main" id="{76BB39A1-4EB5-4676-8CDE-DAD64867E0B6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2403535"/>
            <a:ext cx="4615903" cy="4124206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Κανονικοποίηση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στο [0, 1]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Μείωση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διάστασης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με PCA από 784 σε 87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ι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τήρηση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90% της πληροφορίας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Stratified holdout: 60% - 40%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Parameter tuning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αξιολογώντας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στο validation set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Τελική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αξιολόγηση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στο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test set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Μετρική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αξιολόγησης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: Accuracy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2C185012-1DF7-46FF-96A3-510253701E71}"/>
              </a:ext>
            </a:extLst>
          </p:cNvPr>
          <p:cNvPicPr>
            <a:picLocks noGrp="1" noChangeAspect="1" noChangeArrowheads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02313" y="2273300"/>
            <a:ext cx="3125787" cy="2090738"/>
          </a:xfrm>
        </p:spPr>
      </p:pic>
      <p:pic>
        <p:nvPicPr>
          <p:cNvPr id="11269" name="Picture 5">
            <a:extLst>
              <a:ext uri="{FF2B5EF4-FFF2-40B4-BE49-F238E27FC236}">
                <a16:creationId xmlns:a16="http://schemas.microsoft.com/office/drawing/2014/main" id="{12D3B924-B4E1-4CBA-9F86-7967471DB5DC}"/>
              </a:ext>
            </a:extLst>
          </p:cNvPr>
          <p:cNvPicPr>
            <a:picLocks noGrp="1" noChangeAspect="1" noChangeArrowheads="1"/>
          </p:cNvPicPr>
          <p:nvPr>
            <p:ph type="pic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70563" y="4562475"/>
            <a:ext cx="3189287" cy="2090738"/>
          </a:xfrm>
        </p:spPr>
      </p:pic>
      <p:sp>
        <p:nvSpPr>
          <p:cNvPr id="11270" name="Θέση αριθμού διαφάνειας 8">
            <a:extLst>
              <a:ext uri="{FF2B5EF4-FFF2-40B4-BE49-F238E27FC236}">
                <a16:creationId xmlns:a16="http://schemas.microsoft.com/office/drawing/2014/main" id="{29812DD9-C047-4173-A88D-9912C5CDA6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BB013C5-D28E-4B92-8C68-F9D310B51E8B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Τίτλος 1">
            <a:extLst>
              <a:ext uri="{FF2B5EF4-FFF2-40B4-BE49-F238E27FC236}">
                <a16:creationId xmlns:a16="http://schemas.microsoft.com/office/drawing/2014/main" id="{DFBD0103-3B53-4A06-BC6F-2295F4982BBB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SVM</a:t>
            </a:r>
          </a:p>
        </p:txBody>
      </p:sp>
      <p:sp>
        <p:nvSpPr>
          <p:cNvPr id="13315" name="Θέση κειμένου 2">
            <a:extLst>
              <a:ext uri="{FF2B5EF4-FFF2-40B4-BE49-F238E27FC236}">
                <a16:creationId xmlns:a16="http://schemas.microsoft.com/office/drawing/2014/main" id="{97F9E7D2-C5A3-47EB-BBA6-40044690019A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3260180"/>
            <a:ext cx="9072562" cy="2410916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Linear, Polynomial, RBF kernels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Εύρεση πολλαπλασιαστών 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Lagrange</a:t>
            </a:r>
            <a:endParaRPr lang="el-G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Quadratic Programming Solver CVXOPT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Support vectors – tolerances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Σύγκριση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sklearn.svm.SVC</a:t>
            </a:r>
          </a:p>
        </p:txBody>
      </p:sp>
      <p:sp>
        <p:nvSpPr>
          <p:cNvPr id="13316" name="Θέση αριθμού διαφάνειας 6">
            <a:extLst>
              <a:ext uri="{FF2B5EF4-FFF2-40B4-BE49-F238E27FC236}">
                <a16:creationId xmlns:a16="http://schemas.microsoft.com/office/drawing/2014/main" id="{0CDBB50F-0A26-499F-BDD5-2914543232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66C0718-9F42-494B-A34A-D89DBDF5C2D4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Θέση αριθμού διαφάνειας 3">
            <a:extLst>
              <a:ext uri="{FF2B5EF4-FFF2-40B4-BE49-F238E27FC236}">
                <a16:creationId xmlns:a16="http://schemas.microsoft.com/office/drawing/2014/main" id="{6C6CFE2E-BEB4-46BC-80D7-C481907B46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2E4C0A0-6D77-4A0D-B32F-28F3B4D2E99E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5363" name="Τίτλος 1">
            <a:extLst>
              <a:ext uri="{FF2B5EF4-FFF2-40B4-BE49-F238E27FC236}">
                <a16:creationId xmlns:a16="http://schemas.microsoft.com/office/drawing/2014/main" id="{492FB104-1446-4036-8D60-DC6ADFF5266E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850900"/>
            <a:ext cx="9072562" cy="1171575"/>
          </a:xfrm>
        </p:spPr>
        <p:txBody>
          <a:bodyPr wrap="square"/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kPCA</a:t>
            </a:r>
          </a:p>
        </p:txBody>
      </p:sp>
      <p:sp>
        <p:nvSpPr>
          <p:cNvPr id="15364" name="Θέση κειμένου 2">
            <a:extLst>
              <a:ext uri="{FF2B5EF4-FFF2-40B4-BE49-F238E27FC236}">
                <a16:creationId xmlns:a16="http://schemas.microsoft.com/office/drawing/2014/main" id="{4E62A4FA-89CB-4B9A-AD98-E4F3CD409902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2273300"/>
            <a:ext cx="9072562" cy="3627438"/>
          </a:xfrm>
        </p:spPr>
        <p:txBody>
          <a:bodyPr wrap="square" anchor="ctr"/>
          <a:lstStyle/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Polynomial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και RBF kernels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Υπολογισμός του Centralized Gramian Matrix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Ταξινόμηση μη μηδενικών ιδιοτιμών από την μικρότερη στη μεγαλύτερη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Προβολή των δειγμάτων στον χώρο που έχει ως βάση τα αντίστοιχα ιδιοδιανύσματα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Σύγκριση με sklearn.decomposition.KernelPCA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Θέση αριθμού διαφάνειας 3">
            <a:extLst>
              <a:ext uri="{FF2B5EF4-FFF2-40B4-BE49-F238E27FC236}">
                <a16:creationId xmlns:a16="http://schemas.microsoft.com/office/drawing/2014/main" id="{74E15AF6-0AC3-4F10-B892-B10134D996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1B78275-C2EB-40F9-87BB-EA15CE7F5EB9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altLang="en-US" sz="1400" dirty="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7411" name="Τίτλος 1">
            <a:extLst>
              <a:ext uri="{FF2B5EF4-FFF2-40B4-BE49-F238E27FC236}">
                <a16:creationId xmlns:a16="http://schemas.microsoft.com/office/drawing/2014/main" id="{65C9E1B4-1BB4-4638-BC5B-759FAC644D84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LDA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two classes</a:t>
            </a:r>
          </a:p>
        </p:txBody>
      </p:sp>
      <p:sp>
        <p:nvSpPr>
          <p:cNvPr id="17412" name="Θέση κειμένου 2">
            <a:extLst>
              <a:ext uri="{FF2B5EF4-FFF2-40B4-BE49-F238E27FC236}">
                <a16:creationId xmlns:a16="http://schemas.microsoft.com/office/drawing/2014/main" id="{C29198A6-7809-414C-B8EB-78F425B3B201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457200" y="2224088"/>
            <a:ext cx="9070975" cy="554037"/>
          </a:xfrm>
        </p:spPr>
        <p:txBody>
          <a:bodyPr wrap="square" anchor="ctr">
            <a:spAutoFit/>
          </a:bodyPr>
          <a:lstStyle/>
          <a:p>
            <a:pPr marL="285750" indent="-285750" eaLnBrk="1">
              <a:buSzPct val="45000"/>
              <a:buFontTx/>
              <a:buChar char="•"/>
            </a:pP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Τα δείγματα προβάλλονται πάνω στο διάνυσμα </a:t>
            </a:r>
            <a:r>
              <a:rPr lang="el-GR"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w.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l-GR" altLang="en-US" sz="1800" i="1" baseline="-330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είναι o within-class scatter matrix και </a:t>
            </a:r>
            <a:r>
              <a:rPr lang="el-GR"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l-GR" altLang="en-US" sz="1800" i="1" baseline="-33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l-GR"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l-GR" altLang="en-US" sz="1800" i="1" baseline="-33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τα μέσα διανύσματα των κλάσεων.</a:t>
            </a:r>
            <a:endParaRPr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413" name="Picture 5">
            <a:extLst>
              <a:ext uri="{FF2B5EF4-FFF2-40B4-BE49-F238E27FC236}">
                <a16:creationId xmlns:a16="http://schemas.microsoft.com/office/drawing/2014/main" id="{D835202C-6753-45CC-96CB-FCA14FC3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919" y="2992607"/>
            <a:ext cx="274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Θέση κειμένου 4">
            <a:extLst>
              <a:ext uri="{FF2B5EF4-FFF2-40B4-BE49-F238E27FC236}">
                <a16:creationId xmlns:a16="http://schemas.microsoft.com/office/drawing/2014/main" id="{A536E1DC-4779-4DEB-856F-D912A5057C9A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457199" y="3889113"/>
            <a:ext cx="9070975" cy="1010533"/>
          </a:xfrm>
        </p:spPr>
        <p:txBody>
          <a:bodyPr wrap="square" anchor="ctr">
            <a:spAutoFit/>
          </a:bodyPr>
          <a:lstStyle/>
          <a:p>
            <a:pPr marL="285750" indent="-285750" eaLnBrk="1">
              <a:buSzPct val="45000"/>
              <a:buFontTx/>
              <a:buChar char="•"/>
            </a:pP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Τι γίνεται 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αν ο </a:t>
            </a:r>
            <a:r>
              <a:rPr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altLang="en-US" sz="1800" i="1" baseline="-33000" dirty="0">
                <a:latin typeface="Arial" panose="020B0604020202020204" pitchFamily="34" charset="0"/>
                <a:cs typeface="Arial" panose="020B0604020202020204" pitchFamily="34" charset="0"/>
              </a:rPr>
              <a:t>w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δεν είναι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αντιστρέψιμος;</a:t>
            </a:r>
          </a:p>
          <a:p>
            <a:pPr marL="285750" indent="-285750" eaLnBrk="1">
              <a:buSzPct val="45000"/>
              <a:buFontTx/>
              <a:buChar char="•"/>
            </a:pP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Μπορούμε να χρησιμοποιούμε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τον ψευδοαντίστροφο του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altLang="en-US" sz="1800" i="1" baseline="-330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είναι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ο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διαγώνιος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πίνακας με τις ιδιοτιμές του </a:t>
            </a:r>
            <a:r>
              <a:rPr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altLang="en-US" sz="1800" i="1" baseline="-330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και </a:t>
            </a:r>
            <a:r>
              <a:rPr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ο πίνακας με τα ιδιοδιανύσματα ως στήλες.</a:t>
            </a:r>
          </a:p>
        </p:txBody>
      </p:sp>
      <p:sp>
        <p:nvSpPr>
          <p:cNvPr id="17415" name="Θέση κειμένου 5">
            <a:extLst>
              <a:ext uri="{FF2B5EF4-FFF2-40B4-BE49-F238E27FC236}">
                <a16:creationId xmlns:a16="http://schemas.microsoft.com/office/drawing/2014/main" id="{895E9401-1DE2-4484-A106-CD1D4BACA865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457198" y="6093003"/>
            <a:ext cx="9070975" cy="553998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Σύγκριση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με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sklearn.discriminant_analysis.LinearDiscriminantAnalysis ο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οποίος χρησιμοποιεί 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svd solver</a:t>
            </a:r>
            <a:endParaRPr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416" name="Picture 8">
            <a:extLst>
              <a:ext uri="{FF2B5EF4-FFF2-40B4-BE49-F238E27FC236}">
                <a16:creationId xmlns:a16="http://schemas.microsoft.com/office/drawing/2014/main" id="{ABFC952D-98FE-4294-AED5-9E8988A28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287" y="5143501"/>
            <a:ext cx="18288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SVM – Μεγάλο training set - sklearn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135" y="2291287"/>
            <a:ext cx="3219282" cy="2246132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7202" y="4956943"/>
            <a:ext cx="3224091" cy="2264288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58CFE82A-1776-4A08-85D8-723C219BD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786" y="4952137"/>
            <a:ext cx="3205311" cy="2234321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8157" y="2247940"/>
            <a:ext cx="3205310" cy="22416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503238" y="1960819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kernel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7ABAA-016B-40EA-802E-12ED1DD937C5}"/>
              </a:ext>
            </a:extLst>
          </p:cNvPr>
          <p:cNvSpPr txBox="1"/>
          <p:nvPr/>
        </p:nvSpPr>
        <p:spPr>
          <a:xfrm>
            <a:off x="5039519" y="465095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Sigmoid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086337-6F6B-4E21-8558-CA549AD03935}"/>
              </a:ext>
            </a:extLst>
          </p:cNvPr>
          <p:cNvSpPr txBox="1"/>
          <p:nvPr/>
        </p:nvSpPr>
        <p:spPr>
          <a:xfrm>
            <a:off x="503238" y="465095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RBF kernel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5039519" y="1960819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Polynomial kernel</a:t>
            </a:r>
          </a:p>
        </p:txBody>
      </p:sp>
    </p:spTree>
    <p:extLst>
      <p:ext uri="{BB962C8B-B14F-4D97-AF65-F5344CB8AC3E}">
        <p14:creationId xmlns:p14="http://schemas.microsoft.com/office/powerpoint/2010/main" val="1521291422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blue-squa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-squares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</TotalTime>
  <Words>693</Words>
  <Application>Microsoft Office PowerPoint</Application>
  <PresentationFormat>Προσαρμογή</PresentationFormat>
  <Paragraphs>168</Paragraphs>
  <Slides>33</Slides>
  <Notes>33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6</vt:i4>
      </vt:variant>
      <vt:variant>
        <vt:lpstr>Θέμα</vt:lpstr>
      </vt:variant>
      <vt:variant>
        <vt:i4>2</vt:i4>
      </vt:variant>
      <vt:variant>
        <vt:lpstr>Τίτλοι διαφανειών</vt:lpstr>
      </vt:variant>
      <vt:variant>
        <vt:i4>33</vt:i4>
      </vt:variant>
    </vt:vector>
  </HeadingPairs>
  <TitlesOfParts>
    <vt:vector size="41" baseType="lpstr">
      <vt:lpstr>Arial</vt:lpstr>
      <vt:lpstr>Calibri</vt:lpstr>
      <vt:lpstr>Century Gothic</vt:lpstr>
      <vt:lpstr>Helvetica Neue</vt:lpstr>
      <vt:lpstr>Source Sans Pro</vt:lpstr>
      <vt:lpstr>Times New Roman</vt:lpstr>
      <vt:lpstr>blue-squares</vt:lpstr>
      <vt:lpstr>blue-squares1</vt:lpstr>
      <vt:lpstr>Υπολογιστική Νοημοσύνη Εργασίες</vt:lpstr>
      <vt:lpstr>Εργασία 1+2</vt:lpstr>
      <vt:lpstr>Εργασία 1+2</vt:lpstr>
      <vt:lpstr>Dataset 1 - MNIST</vt:lpstr>
      <vt:lpstr>Pipeline</vt:lpstr>
      <vt:lpstr>SVM</vt:lpstr>
      <vt:lpstr>kPCA</vt:lpstr>
      <vt:lpstr>LDA – two classes</vt:lpstr>
      <vt:lpstr>SVM – Μεγάλο training set - sklearn</vt:lpstr>
      <vt:lpstr>SVM – Μεγάλο training set - sklearn</vt:lpstr>
      <vt:lpstr>SVM – Linear kernel</vt:lpstr>
      <vt:lpstr>SVM – Polynomial kernel</vt:lpstr>
      <vt:lpstr>SVM – RBF kernel</vt:lpstr>
      <vt:lpstr>Neighbors - sklearn</vt:lpstr>
      <vt:lpstr>Linear kPCA + LDA</vt:lpstr>
      <vt:lpstr>Polynomial kPCA + LDA</vt:lpstr>
      <vt:lpstr>RBF kPCA + LDA</vt:lpstr>
      <vt:lpstr>Αποτελέσματα σε ολόκληρο το training set</vt:lpstr>
      <vt:lpstr>Αποτελέσματα στο μικρό training set</vt:lpstr>
      <vt:lpstr>Dataset 2</vt:lpstr>
      <vt:lpstr>Pipeline</vt:lpstr>
      <vt:lpstr>LDA</vt:lpstr>
      <vt:lpstr>SVM – sklearn</vt:lpstr>
      <vt:lpstr>Neighbors – sklearn</vt:lpstr>
      <vt:lpstr>Linear kPCA + LDA</vt:lpstr>
      <vt:lpstr>Polynomial kPCA + LDA</vt:lpstr>
      <vt:lpstr>RBF kPCA + LDA</vt:lpstr>
      <vt:lpstr>Αποτελέσματα</vt:lpstr>
      <vt:lpstr>Εργασία 3</vt:lpstr>
      <vt:lpstr>Εργασία 3</vt:lpstr>
      <vt:lpstr>Pipeline</vt:lpstr>
      <vt:lpstr>Spectral Clustering</vt:lpstr>
      <vt:lpstr>Dataset 1 - MNIST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Xinxinli Blue Squares</dc:title>
  <dc:subject>Presentation Template Design-9</dc:subject>
  <dc:creator>Αλέξανδρος Γαϊτάνης</dc:creator>
  <cp:keywords>Apache OpenOffice business</cp:keywords>
  <dc:description>Background design by Yun Chao Xu. Template implementation by Xin Li. 
2013/1/9</dc:description>
  <cp:lastModifiedBy>Alex Gaitanis</cp:lastModifiedBy>
  <cp:revision>172</cp:revision>
  <dcterms:created xsi:type="dcterms:W3CDTF">2021-01-13T22:46:11Z</dcterms:created>
  <dcterms:modified xsi:type="dcterms:W3CDTF">2021-01-16T11:59:43Z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">
    <vt:lpwstr>BSD (http://templates.services.openoffice.org/bsd-license)</vt:lpwstr>
  </property>
</Properties>
</file>